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請按這裡移動投影片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C2A51C-8398-483C-8158-BA6A6830F2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(B)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(B+A)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720" y="685800"/>
            <a:ext cx="5036760" cy="342720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補上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直接打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測試通過進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(A+B+C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還原回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C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(C+A)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7F80A29-FF44-4BC2-BCA2-09E2A351AF5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AB0DA4-342D-49C6-B2B6-655664CD2B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3F6094-DC21-4F05-98BC-4D1B2FFFD0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B9001F-3F88-4467-9E16-177F4440AC0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9AD7C2-8EF5-4748-9538-AF5B02CBCB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12D011-234C-4140-9163-468CFEB8919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D29A96-5919-4101-9A9C-D94ADAA581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558C7F-12A6-4169-8D6E-98694D1FFD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F7D671-B5C0-4C4C-A9F8-3A648EBC7F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5C7BB1-6826-4526-BE40-4BF29924D5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FE2AB5-757D-468A-946A-26DB43895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17D28E-5D8F-42DD-9A45-007F0FCB9B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865C0BF-DCB6-4447-B8E6-05DF301EA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 t="-965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6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CEACF81-1BC1-4AF2-A8E7-62EACB0467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4972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chemeClr val="dk1"/>
                </a:solidFill>
                <a:latin typeface="Arial"/>
              </a:rPr>
              <a:t>請按這裡編輯大綱文字格式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第二個大綱層次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chemeClr val="dk1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chemeClr val="dk1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3" descr="一張含有 圓形, 圖形, 平面設計, 標誌 的圖片&#10;&#10;自動產生的描述"/>
          <p:cNvPicPr/>
          <p:nvPr/>
        </p:nvPicPr>
        <p:blipFill>
          <a:blip r:embed="rId2"/>
          <a:stretch/>
        </p:blipFill>
        <p:spPr>
          <a:xfrm>
            <a:off x="-994320" y="187200"/>
            <a:ext cx="6103440" cy="61059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345;p45"/>
          <p:cNvSpPr/>
          <p:nvPr/>
        </p:nvSpPr>
        <p:spPr>
          <a:xfrm rot="10800000" flipV="1">
            <a:off x="2882520" y="383760"/>
            <a:ext cx="6687000" cy="46116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49" name="圖形 7" descr="燈泡"/>
          <p:cNvPicPr/>
          <p:nvPr/>
        </p:nvPicPr>
        <p:blipFill>
          <a:blip r:embed="rId3"/>
          <a:stretch/>
        </p:blipFill>
        <p:spPr>
          <a:xfrm rot="10800000">
            <a:off x="6376680" y="723960"/>
            <a:ext cx="1860840" cy="1860840"/>
          </a:xfrm>
          <a:prstGeom prst="rect">
            <a:avLst/>
          </a:prstGeom>
          <a:ln w="0">
            <a:noFill/>
          </a:ln>
        </p:spPr>
      </p:pic>
      <p:pic>
        <p:nvPicPr>
          <p:cNvPr id="50" name="圖片 2" descr="一張含有 動物玩偶, 豬, 玩具, 存錢筒 的圖片&#10;&#10;自動產生的描述"/>
          <p:cNvPicPr/>
          <p:nvPr/>
        </p:nvPicPr>
        <p:blipFill>
          <a:blip r:embed="rId4"/>
          <a:stretch/>
        </p:blipFill>
        <p:spPr>
          <a:xfrm>
            <a:off x="717840" y="2226960"/>
            <a:ext cx="2613600" cy="2637360"/>
          </a:xfrm>
          <a:prstGeom prst="rect">
            <a:avLst/>
          </a:prstGeom>
          <a:ln w="0">
            <a:noFill/>
          </a:ln>
        </p:spPr>
      </p:pic>
      <p:pic>
        <p:nvPicPr>
          <p:cNvPr id="51" name="圖形 9" descr="配有手機和計算機的筆記型電腦"/>
          <p:cNvPicPr/>
          <p:nvPr/>
        </p:nvPicPr>
        <p:blipFill>
          <a:blip r:embed="rId5"/>
          <a:stretch/>
        </p:blipFill>
        <p:spPr>
          <a:xfrm>
            <a:off x="5058720" y="4308840"/>
            <a:ext cx="1577520" cy="1585440"/>
          </a:xfrm>
          <a:prstGeom prst="rect">
            <a:avLst/>
          </a:prstGeom>
          <a:ln w="0">
            <a:noFill/>
          </a:ln>
        </p:spPr>
      </p:pic>
      <p:pic>
        <p:nvPicPr>
          <p:cNvPr id="52" name="圖形 10" descr="舉起手的機器人"/>
          <p:cNvPicPr/>
          <p:nvPr/>
        </p:nvPicPr>
        <p:blipFill>
          <a:blip r:embed="rId6"/>
          <a:stretch/>
        </p:blipFill>
        <p:spPr>
          <a:xfrm>
            <a:off x="8413560" y="4281480"/>
            <a:ext cx="1360440" cy="13561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46;p45"/>
          <p:cNvSpPr/>
          <p:nvPr/>
        </p:nvSpPr>
        <p:spPr>
          <a:xfrm>
            <a:off x="4247640" y="376560"/>
            <a:ext cx="497844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圖片 13" descr="一張含有 圖形, 符號, 美工圖案, 設計 的圖片&#10;&#10;自動產生的描述"/>
          <p:cNvPicPr/>
          <p:nvPr/>
        </p:nvPicPr>
        <p:blipFill>
          <a:blip r:embed="rId7"/>
          <a:stretch/>
        </p:blipFill>
        <p:spPr>
          <a:xfrm>
            <a:off x="6906600" y="4633200"/>
            <a:ext cx="1350000" cy="8949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3840" cy="22338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sz="40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建置流程</a:t>
            </a:r>
            <a:endParaRPr lang="en-US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文字方塊 8"/>
          <p:cNvSpPr/>
          <p:nvPr/>
        </p:nvSpPr>
        <p:spPr>
          <a:xfrm>
            <a:off x="257760" y="779400"/>
            <a:ext cx="8793720" cy="76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Group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帳號資料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文字方塊 9"/>
          <p:cNvSpPr/>
          <p:nvPr/>
        </p:nvSpPr>
        <p:spPr>
          <a:xfrm>
            <a:off x="257760" y="27849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2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開發工程師帳號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7" name="表格 11"/>
          <p:cNvGraphicFramePr/>
          <p:nvPr/>
        </p:nvGraphicFramePr>
        <p:xfrm>
          <a:off x="307440" y="1548720"/>
          <a:ext cx="8958240" cy="1192440"/>
        </p:xfrm>
        <a:graphic>
          <a:graphicData uri="http://schemas.openxmlformats.org/drawingml/2006/table">
            <a:tbl>
              <a:tblPr/>
              <a:tblGrid>
                <a:gridCol w="324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Group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系統中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英文名稱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系統類別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科名稱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1.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使用向服務處申請的系統代號。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2.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建議格式 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專案名稱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]_[</a:t>
                      </a:r>
                      <a:r>
                        <a:rPr lang="zh-TW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r>
                        <a:rPr lang="en-US" sz="14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]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3.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ncbs_cgl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cgl/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新核心總帳系統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Jar, Vue, Container…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例如：應用規劃科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表格 12"/>
          <p:cNvGraphicFramePr/>
          <p:nvPr/>
        </p:nvGraphicFramePr>
        <p:xfrm>
          <a:off x="307440" y="312336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數量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)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廠商名稱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steven_001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本行：行員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廠商：廠商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史提芬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_001_IBM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本行：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廠商：</a:t>
                      </a: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3"/>
                        </a:rPr>
                        <a:t>steven@ibm.com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/ 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表格 13"/>
          <p:cNvGraphicFramePr/>
          <p:nvPr/>
        </p:nvGraphicFramePr>
        <p:xfrm>
          <a:off x="307440" y="469764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Gitlab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權限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91440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Maintainer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6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(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含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)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Owner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，科長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or 7</a:t>
                      </a: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職等以上。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4"/>
                        </a:rPr>
                        <a:t>yshuang@notes.scsb.com.tw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343080" indent="-343080" defTabSz="109728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OpenSymbol"/>
                        <a:buAutoNum type="arabicPeriod"/>
                      </a:pP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ben@notes.scsb.com.tw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文字方塊 14"/>
          <p:cNvSpPr/>
          <p:nvPr/>
        </p:nvSpPr>
        <p:spPr>
          <a:xfrm>
            <a:off x="257760" y="431568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 startAt="3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管理者帳號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文字方塊 15"/>
          <p:cNvSpPr/>
          <p:nvPr/>
        </p:nvSpPr>
        <p:spPr>
          <a:xfrm>
            <a:off x="257760" y="5955120"/>
            <a:ext cx="7443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zh-TW" sz="1800" b="0" strike="noStrike" spc="-1">
                <a:solidFill>
                  <a:schemeClr val="dk1"/>
                </a:solidFill>
                <a:highlight>
                  <a:srgbClr val="FFFF00"/>
                </a:highlight>
                <a:latin typeface="Arial"/>
              </a:rPr>
              <a:t>帳號建立完畢後，提供預設密碼登入後修改。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Jenkins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帳號申請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257760" y="951120"/>
            <a:ext cx="9071640" cy="455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-324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提供以下資料南區資訊開發中心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系統資訊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帳號</a:t>
            </a: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lang="en-US" sz="2400" b="0" strike="noStrike" spc="-1">
              <a:solidFill>
                <a:schemeClr val="dk1"/>
              </a:solidFill>
              <a:latin typeface="Arial"/>
            </a:endParaRPr>
          </a:p>
        </p:txBody>
      </p:sp>
      <p:graphicFrame>
        <p:nvGraphicFramePr>
          <p:cNvPr id="84" name="表格 7"/>
          <p:cNvGraphicFramePr/>
          <p:nvPr>
            <p:extLst>
              <p:ext uri="{D42A27DB-BD31-4B8C-83A1-F6EECF244321}">
                <p14:modId xmlns:p14="http://schemas.microsoft.com/office/powerpoint/2010/main" val="3890279122"/>
              </p:ext>
            </p:extLst>
          </p:nvPr>
        </p:nvGraphicFramePr>
        <p:xfrm>
          <a:off x="241200" y="1798200"/>
          <a:ext cx="8958240" cy="1192440"/>
        </p:xfrm>
        <a:graphic>
          <a:graphicData uri="http://schemas.openxmlformats.org/drawingml/2006/table">
            <a:tbl>
              <a:tblPr/>
              <a:tblGrid>
                <a:gridCol w="183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3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申請環境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服務名稱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Pipeline ID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微軟正黑體"/>
                          <a:ea typeface="微軟正黑體"/>
                        </a:rPr>
                        <a:t>Dev/Stage/Prod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 Group Name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ncbs_ach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sz="1600" b="0" strike="noStrike" spc="-1" dirty="0" err="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alt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同 </a:t>
                      </a:r>
                      <a:r>
                        <a:rPr lang="en-US" altLang="zh-TW" sz="1600" b="0" strike="noStrike" spc="-1" dirty="0" err="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Gitlab</a:t>
                      </a:r>
                      <a:r>
                        <a:rPr lang="en-US" alt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alt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系統名稱</a:t>
                      </a:r>
                      <a:endParaRPr lang="en-US" altLang="zh-TW" sz="1600" b="0" strike="noStrike" spc="-1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範例 </a:t>
                      </a:r>
                      <a:r>
                        <a:rPr lang="en-US" sz="1600" b="0" strike="noStrike" spc="-1" dirty="0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: ach-log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表格 1"/>
          <p:cNvGraphicFramePr/>
          <p:nvPr/>
        </p:nvGraphicFramePr>
        <p:xfrm>
          <a:off x="257760" y="3837600"/>
          <a:ext cx="8958600" cy="1192440"/>
        </p:xfrm>
        <a:graphic>
          <a:graphicData uri="http://schemas.openxmlformats.org/drawingml/2006/table">
            <a:tbl>
              <a:tblPr/>
              <a:tblGrid>
                <a:gridCol w="224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Jenkins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帳號名稱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帳號姓名 </a:t>
                      </a: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員編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Email  / </a:t>
                      </a:r>
                      <a:r>
                        <a:rPr lang="zh-TW" sz="1600" b="0" strike="noStrike" spc="-1">
                          <a:solidFill>
                            <a:srgbClr val="FFFFFF"/>
                          </a:solidFill>
                          <a:latin typeface="微軟正黑體"/>
                          <a:ea typeface="微軟正黑體"/>
                        </a:rPr>
                        <a:t>本行聯絡窗口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員工編號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TW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黃育盛 </a:t>
                      </a:r>
                      <a:r>
                        <a:rPr lang="en-US" sz="1600" b="0" strike="noStrike" spc="-1">
                          <a:solidFill>
                            <a:srgbClr val="FF0000"/>
                          </a:solidFill>
                          <a:latin typeface="微軟正黑體"/>
                          <a:ea typeface="微軟正黑體"/>
                        </a:rPr>
                        <a:t>/ XXXXX 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u="sng" strike="noStrike" spc="-1">
                          <a:solidFill>
                            <a:srgbClr val="0000FF"/>
                          </a:solidFill>
                          <a:uFillTx/>
                          <a:latin typeface="微軟正黑體"/>
                          <a:ea typeface="微軟正黑體"/>
                          <a:hlinkClick r:id="rId2"/>
                        </a:rPr>
                        <a:t>xxxx@notes.scsb.com.tw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CICD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申請流程 – 防火牆申請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表格 2"/>
          <p:cNvGraphicFramePr/>
          <p:nvPr/>
        </p:nvGraphicFramePr>
        <p:xfrm>
          <a:off x="257760" y="1203840"/>
          <a:ext cx="9437400" cy="2224800"/>
        </p:xfrm>
        <a:graphic>
          <a:graphicData uri="http://schemas.openxmlformats.org/drawingml/2006/table">
            <a:tbl>
              <a:tblPr/>
              <a:tblGrid>
                <a:gridCol w="159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主機名稱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IP Address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Port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URL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ddpsg01.cbsd.scsb.com.tw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ddpsj01.cbsd.scsb.com.tw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10.21.114.105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ddpsn01.cbsd.scsb.com.tw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10.21.107.151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docph01.cbsd.scsb.com.tw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10.21.109.130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443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defTabSz="109728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ddpsr01.cbsd.scsb.com.tw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8" name="表格 4"/>
          <p:cNvGraphicFramePr/>
          <p:nvPr/>
        </p:nvGraphicFramePr>
        <p:xfrm>
          <a:off x="257760" y="3702960"/>
          <a:ext cx="6394320" cy="2224800"/>
        </p:xfrm>
        <a:graphic>
          <a:graphicData uri="http://schemas.openxmlformats.org/drawingml/2006/table">
            <a:tbl>
              <a:tblPr/>
              <a:tblGrid>
                <a:gridCol w="157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服務名稱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zh-TW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工作站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chemeClr val="lt1"/>
                          </a:solidFill>
                          <a:latin typeface="IBM Plex Sans"/>
                        </a:rPr>
                        <a:t>AP Server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38160">
                      <a:solidFill>
                        <a:srgbClr val="051243"/>
                      </a:solidFill>
                      <a:prstDash val="solid"/>
                    </a:lnB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Gitlab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3816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 (Port:22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，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Jenkins</a:t>
                      </a:r>
                      <a:r>
                        <a:rPr lang="zh-TW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部署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Nexus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D4E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Harbor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Redmine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IBM Plex Sans"/>
                        </a:rPr>
                        <a:t>V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chemeClr val="dk1"/>
                        </a:solidFill>
                        <a:latin typeface="IBM Plex Sans"/>
                      </a:endParaRPr>
                    </a:p>
                  </a:txBody>
                  <a:tcPr>
                    <a:lnL w="12240">
                      <a:solidFill>
                        <a:srgbClr val="051243"/>
                      </a:solidFill>
                      <a:prstDash val="solid"/>
                    </a:lnL>
                    <a:lnR w="12240">
                      <a:solidFill>
                        <a:srgbClr val="051243"/>
                      </a:solidFill>
                      <a:prstDash val="solid"/>
                    </a:lnR>
                    <a:lnT w="12240">
                      <a:solidFill>
                        <a:srgbClr val="051243"/>
                      </a:solidFill>
                      <a:prstDash val="solid"/>
                    </a:lnT>
                    <a:lnB w="12240">
                      <a:solidFill>
                        <a:srgbClr val="051243"/>
                      </a:solidFill>
                      <a:prstDash val="solid"/>
                    </a:lnB>
                    <a:solidFill>
                      <a:srgbClr val="EB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文字方塊 5"/>
          <p:cNvSpPr/>
          <p:nvPr/>
        </p:nvSpPr>
        <p:spPr>
          <a:xfrm>
            <a:off x="159480" y="788760"/>
            <a:ext cx="8793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裝置清單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版控：權限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文字方塊 5"/>
          <p:cNvSpPr/>
          <p:nvPr/>
        </p:nvSpPr>
        <p:spPr>
          <a:xfrm>
            <a:off x="196200" y="838080"/>
            <a:ext cx="8793720" cy="466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Developer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身分：廠商、本行工程師。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任務建立分支、上傳程式碼到分支、分支合併請求。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Maintainer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6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任務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Allow Merge Request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同意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Merge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前，必須確認第三方套件無風險、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checkmax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無風險、做程式碼檢查。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身分：科長或科長指定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7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職等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含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以上擔任。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上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UAT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前建立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，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notes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流程必須將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Tag id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寫入需求單。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Stage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環境的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Owner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服務處資管科同仁。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Commit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規則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圖片 14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62604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1"/>
          <p:cNvSpPr/>
          <p:nvPr/>
        </p:nvSpPr>
        <p:spPr>
          <a:xfrm>
            <a:off x="61704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圓角矩形 1"/>
          <p:cNvSpPr/>
          <p:nvPr/>
        </p:nvSpPr>
        <p:spPr>
          <a:xfrm>
            <a:off x="173880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圓角矩形 10"/>
          <p:cNvSpPr/>
          <p:nvPr/>
        </p:nvSpPr>
        <p:spPr>
          <a:xfrm>
            <a:off x="250560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249660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圓角矩形 1"/>
          <p:cNvSpPr/>
          <p:nvPr/>
        </p:nvSpPr>
        <p:spPr>
          <a:xfrm>
            <a:off x="3627360" y="2157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4428720" y="19576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圓角矩形 11"/>
          <p:cNvSpPr/>
          <p:nvPr/>
        </p:nvSpPr>
        <p:spPr>
          <a:xfrm>
            <a:off x="4419720" y="25495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1633320" y="2504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4" name="圓角矩形 1"/>
          <p:cNvSpPr/>
          <p:nvPr/>
        </p:nvSpPr>
        <p:spPr>
          <a:xfrm>
            <a:off x="5568480" y="21290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圓角矩形 10"/>
          <p:cNvSpPr/>
          <p:nvPr/>
        </p:nvSpPr>
        <p:spPr>
          <a:xfrm>
            <a:off x="6365160" y="19735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圓角矩形 11"/>
          <p:cNvSpPr/>
          <p:nvPr/>
        </p:nvSpPr>
        <p:spPr>
          <a:xfrm>
            <a:off x="6356160" y="25653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向右箭號 3"/>
          <p:cNvSpPr/>
          <p:nvPr/>
        </p:nvSpPr>
        <p:spPr>
          <a:xfrm>
            <a:off x="3541320" y="25030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5463000" y="24746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"/>
          <p:cNvSpPr/>
          <p:nvPr/>
        </p:nvSpPr>
        <p:spPr>
          <a:xfrm>
            <a:off x="3053520" y="3925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圓角矩形 10"/>
          <p:cNvSpPr/>
          <p:nvPr/>
        </p:nvSpPr>
        <p:spPr>
          <a:xfrm>
            <a:off x="385020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圓角矩形 11"/>
          <p:cNvSpPr/>
          <p:nvPr/>
        </p:nvSpPr>
        <p:spPr>
          <a:xfrm>
            <a:off x="384120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向右箭號 3"/>
          <p:cNvSpPr/>
          <p:nvPr/>
        </p:nvSpPr>
        <p:spPr>
          <a:xfrm>
            <a:off x="2948040" y="4270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3" name="PlaceHolder 1"/>
          <p:cNvSpPr/>
          <p:nvPr/>
        </p:nvSpPr>
        <p:spPr>
          <a:xfrm>
            <a:off x="1113840" y="1053000"/>
            <a:ext cx="8334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1"/>
          <p:cNvSpPr/>
          <p:nvPr/>
        </p:nvSpPr>
        <p:spPr>
          <a:xfrm>
            <a:off x="321480" y="4650840"/>
            <a:ext cx="950508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圓角矩形 1"/>
          <p:cNvSpPr/>
          <p:nvPr/>
        </p:nvSpPr>
        <p:spPr>
          <a:xfrm>
            <a:off x="5865120" y="41414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圓角矩形 1"/>
          <p:cNvSpPr/>
          <p:nvPr/>
        </p:nvSpPr>
        <p:spPr>
          <a:xfrm>
            <a:off x="5865120" y="37692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向右箭號 3"/>
          <p:cNvSpPr/>
          <p:nvPr/>
        </p:nvSpPr>
        <p:spPr>
          <a:xfrm>
            <a:off x="7444440" y="247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8" name="向右箭號 3"/>
          <p:cNvSpPr/>
          <p:nvPr/>
        </p:nvSpPr>
        <p:spPr>
          <a:xfrm>
            <a:off x="4929480" y="42732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9" name="圓角矩形 1"/>
          <p:cNvSpPr/>
          <p:nvPr/>
        </p:nvSpPr>
        <p:spPr>
          <a:xfrm>
            <a:off x="8375040" y="232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圓角矩形 1"/>
          <p:cNvSpPr/>
          <p:nvPr/>
        </p:nvSpPr>
        <p:spPr>
          <a:xfrm>
            <a:off x="8375040" y="195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圓角矩形 10"/>
          <p:cNvSpPr/>
          <p:nvPr/>
        </p:nvSpPr>
        <p:spPr>
          <a:xfrm>
            <a:off x="1886760" y="3769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圓角矩形 11"/>
          <p:cNvSpPr/>
          <p:nvPr/>
        </p:nvSpPr>
        <p:spPr>
          <a:xfrm>
            <a:off x="1877760" y="4361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肘形接點 10"/>
          <p:cNvCxnSpPr>
            <a:stCxn id="119" idx="2"/>
            <a:endCxn id="121" idx="0"/>
          </p:cNvCxnSpPr>
          <p:nvPr/>
        </p:nvCxnSpPr>
        <p:spPr>
          <a:xfrm rot="5400000">
            <a:off x="5022720" y="100800"/>
            <a:ext cx="1026360" cy="631116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24" name="圓角矩形 1"/>
          <p:cNvSpPr/>
          <p:nvPr/>
        </p:nvSpPr>
        <p:spPr>
          <a:xfrm>
            <a:off x="5074560" y="3035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圓角矩形 1"/>
          <p:cNvSpPr/>
          <p:nvPr/>
        </p:nvSpPr>
        <p:spPr>
          <a:xfrm>
            <a:off x="6668280" y="3590640"/>
            <a:ext cx="2770200" cy="11851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有需求開發情境下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先上線的版本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1"/>
          <p:cNvSpPr/>
          <p:nvPr/>
        </p:nvSpPr>
        <p:spPr>
          <a:xfrm>
            <a:off x="432360" y="4377600"/>
            <a:ext cx="9357840" cy="16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1"/>
          <p:cNvSpPr/>
          <p:nvPr/>
        </p:nvSpPr>
        <p:spPr>
          <a:xfrm>
            <a:off x="913680" y="832680"/>
            <a:ext cx="8660520" cy="78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單張需求開發：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測試的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測試不通過，退回後重新修改送測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圓角矩形 1"/>
          <p:cNvSpPr/>
          <p:nvPr/>
        </p:nvSpPr>
        <p:spPr>
          <a:xfrm>
            <a:off x="183240" y="23108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圓角矩形 1"/>
          <p:cNvSpPr/>
          <p:nvPr/>
        </p:nvSpPr>
        <p:spPr>
          <a:xfrm>
            <a:off x="183240" y="1938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圓角矩形 10"/>
          <p:cNvSpPr/>
          <p:nvPr/>
        </p:nvSpPr>
        <p:spPr>
          <a:xfrm>
            <a:off x="165708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圓角矩形 11"/>
          <p:cNvSpPr/>
          <p:nvPr/>
        </p:nvSpPr>
        <p:spPr>
          <a:xfrm>
            <a:off x="164808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圓角矩形 1"/>
          <p:cNvSpPr/>
          <p:nvPr/>
        </p:nvSpPr>
        <p:spPr>
          <a:xfrm>
            <a:off x="27694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圓角矩形 10"/>
          <p:cNvSpPr/>
          <p:nvPr/>
        </p:nvSpPr>
        <p:spPr>
          <a:xfrm>
            <a:off x="353664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圓角矩形 11"/>
          <p:cNvSpPr/>
          <p:nvPr/>
        </p:nvSpPr>
        <p:spPr>
          <a:xfrm>
            <a:off x="352764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圓角矩形 1"/>
          <p:cNvSpPr/>
          <p:nvPr/>
        </p:nvSpPr>
        <p:spPr>
          <a:xfrm>
            <a:off x="465840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圓角矩形 10"/>
          <p:cNvSpPr/>
          <p:nvPr/>
        </p:nvSpPr>
        <p:spPr>
          <a:xfrm>
            <a:off x="5459400" y="193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圓角矩形 11"/>
          <p:cNvSpPr/>
          <p:nvPr/>
        </p:nvSpPr>
        <p:spPr>
          <a:xfrm>
            <a:off x="5450400" y="252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向右箭號 3"/>
          <p:cNvSpPr/>
          <p:nvPr/>
        </p:nvSpPr>
        <p:spPr>
          <a:xfrm>
            <a:off x="2664000" y="2479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0" name="圓角矩形 1"/>
          <p:cNvSpPr/>
          <p:nvPr/>
        </p:nvSpPr>
        <p:spPr>
          <a:xfrm>
            <a:off x="6599520" y="21045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圓角矩形 10"/>
          <p:cNvSpPr/>
          <p:nvPr/>
        </p:nvSpPr>
        <p:spPr>
          <a:xfrm>
            <a:off x="7396200" y="19490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圓角矩形 11"/>
          <p:cNvSpPr/>
          <p:nvPr/>
        </p:nvSpPr>
        <p:spPr>
          <a:xfrm>
            <a:off x="7387200" y="25408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向右箭號 3"/>
          <p:cNvSpPr/>
          <p:nvPr/>
        </p:nvSpPr>
        <p:spPr>
          <a:xfrm>
            <a:off x="4572000" y="2478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4" name="向右箭號 3"/>
          <p:cNvSpPr/>
          <p:nvPr/>
        </p:nvSpPr>
        <p:spPr>
          <a:xfrm>
            <a:off x="6493680" y="24501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5" name="圓角矩形 1"/>
          <p:cNvSpPr/>
          <p:nvPr/>
        </p:nvSpPr>
        <p:spPr>
          <a:xfrm>
            <a:off x="6626520" y="3827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圓角矩形 10"/>
          <p:cNvSpPr/>
          <p:nvPr/>
        </p:nvSpPr>
        <p:spPr>
          <a:xfrm>
            <a:off x="74232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圓角矩形 11"/>
          <p:cNvSpPr/>
          <p:nvPr/>
        </p:nvSpPr>
        <p:spPr>
          <a:xfrm>
            <a:off x="74142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向右箭號 3"/>
          <p:cNvSpPr/>
          <p:nvPr/>
        </p:nvSpPr>
        <p:spPr>
          <a:xfrm>
            <a:off x="6520680" y="4173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49" name="圓角矩形 1"/>
          <p:cNvSpPr/>
          <p:nvPr/>
        </p:nvSpPr>
        <p:spPr>
          <a:xfrm>
            <a:off x="8982360" y="40464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圓角矩形 1"/>
          <p:cNvSpPr/>
          <p:nvPr/>
        </p:nvSpPr>
        <p:spPr>
          <a:xfrm>
            <a:off x="8982360" y="36745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向右箭號 3"/>
          <p:cNvSpPr/>
          <p:nvPr/>
        </p:nvSpPr>
        <p:spPr>
          <a:xfrm>
            <a:off x="8475120" y="2453400"/>
            <a:ext cx="40212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2" name="向右箭號 3"/>
          <p:cNvSpPr/>
          <p:nvPr/>
        </p:nvSpPr>
        <p:spPr>
          <a:xfrm>
            <a:off x="8502120" y="4176000"/>
            <a:ext cx="37512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53" name="圓角矩形 1"/>
          <p:cNvSpPr/>
          <p:nvPr/>
        </p:nvSpPr>
        <p:spPr>
          <a:xfrm>
            <a:off x="8982360" y="23050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圓角矩形 1"/>
          <p:cNvSpPr/>
          <p:nvPr/>
        </p:nvSpPr>
        <p:spPr>
          <a:xfrm>
            <a:off x="8982360" y="1932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圓角矩形 10"/>
          <p:cNvSpPr/>
          <p:nvPr/>
        </p:nvSpPr>
        <p:spPr>
          <a:xfrm>
            <a:off x="5459400" y="3672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圓角矩形 11"/>
          <p:cNvSpPr/>
          <p:nvPr/>
        </p:nvSpPr>
        <p:spPr>
          <a:xfrm>
            <a:off x="5450400" y="4263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7" name="肘形接點 81"/>
          <p:cNvCxnSpPr>
            <a:stCxn id="153" idx="2"/>
            <a:endCxn id="155" idx="0"/>
          </p:cNvCxnSpPr>
          <p:nvPr/>
        </p:nvCxnSpPr>
        <p:spPr>
          <a:xfrm rot="5400000">
            <a:off x="7148880" y="1522800"/>
            <a:ext cx="953640" cy="33458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58" name="圓角矩形 1"/>
          <p:cNvSpPr/>
          <p:nvPr/>
        </p:nvSpPr>
        <p:spPr>
          <a:xfrm>
            <a:off x="7348320" y="299052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圓角矩形 1"/>
          <p:cNvSpPr/>
          <p:nvPr/>
        </p:nvSpPr>
        <p:spPr>
          <a:xfrm>
            <a:off x="913680" y="213300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向右箭號 3"/>
          <p:cNvSpPr/>
          <p:nvPr/>
        </p:nvSpPr>
        <p:spPr>
          <a:xfrm>
            <a:off x="944280" y="248256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2" name="PlaceHolder 1"/>
          <p:cNvSpPr/>
          <p:nvPr/>
        </p:nvSpPr>
        <p:spPr>
          <a:xfrm>
            <a:off x="739080" y="4419720"/>
            <a:ext cx="8845920" cy="143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Prod Tag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開發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0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因為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UAT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正在測試 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A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版本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,</a:t>
            </a:r>
            <a:r>
              <a:rPr lang="zh-TW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不得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Merge </a:t>
            </a:r>
            <a:r>
              <a:rPr lang="zh-TW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至 </a:t>
            </a:r>
            <a:r>
              <a:rPr lang="en-US" sz="2000" b="1" strike="noStrike" spc="-1">
                <a:solidFill>
                  <a:srgbClr val="FF0000"/>
                </a:solidFill>
                <a:highlight>
                  <a:srgbClr val="FFFF00"/>
                </a:highlight>
                <a:latin typeface="標楷體"/>
                <a:ea typeface="標楷體"/>
              </a:rPr>
              <a:t>main</a:t>
            </a:r>
            <a:r>
              <a:rPr lang="en-US" sz="2000" b="1" strike="noStrike" spc="-1">
                <a:solidFill>
                  <a:srgbClr val="002060"/>
                </a:solidFill>
                <a:highlight>
                  <a:srgbClr val="FFFF00"/>
                </a:highlight>
                <a:latin typeface="標楷體"/>
                <a:ea typeface="標楷體"/>
              </a:rPr>
              <a:t> branch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圓角矩形 10"/>
          <p:cNvSpPr/>
          <p:nvPr/>
        </p:nvSpPr>
        <p:spPr>
          <a:xfrm>
            <a:off x="53460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圓角矩形 11"/>
          <p:cNvSpPr/>
          <p:nvPr/>
        </p:nvSpPr>
        <p:spPr>
          <a:xfrm>
            <a:off x="52560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圓角矩形 1"/>
          <p:cNvSpPr/>
          <p:nvPr/>
        </p:nvSpPr>
        <p:spPr>
          <a:xfrm>
            <a:off x="164700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圓角矩形 10"/>
          <p:cNvSpPr/>
          <p:nvPr/>
        </p:nvSpPr>
        <p:spPr>
          <a:xfrm>
            <a:off x="241416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圓角矩形 11"/>
          <p:cNvSpPr/>
          <p:nvPr/>
        </p:nvSpPr>
        <p:spPr>
          <a:xfrm>
            <a:off x="240516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圓角矩形 1"/>
          <p:cNvSpPr/>
          <p:nvPr/>
        </p:nvSpPr>
        <p:spPr>
          <a:xfrm>
            <a:off x="3535920" y="2071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圓角矩形 10"/>
          <p:cNvSpPr/>
          <p:nvPr/>
        </p:nvSpPr>
        <p:spPr>
          <a:xfrm>
            <a:off x="4336920" y="1870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圓角矩形 11"/>
          <p:cNvSpPr/>
          <p:nvPr/>
        </p:nvSpPr>
        <p:spPr>
          <a:xfrm>
            <a:off x="4327920" y="2462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向右箭號 3"/>
          <p:cNvSpPr/>
          <p:nvPr/>
        </p:nvSpPr>
        <p:spPr>
          <a:xfrm>
            <a:off x="1541520" y="2417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2" name="圓角矩形 1"/>
          <p:cNvSpPr/>
          <p:nvPr/>
        </p:nvSpPr>
        <p:spPr>
          <a:xfrm>
            <a:off x="5477040" y="2042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圓角矩形 10"/>
          <p:cNvSpPr/>
          <p:nvPr/>
        </p:nvSpPr>
        <p:spPr>
          <a:xfrm>
            <a:off x="6273720" y="1886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圓角矩形 11"/>
          <p:cNvSpPr/>
          <p:nvPr/>
        </p:nvSpPr>
        <p:spPr>
          <a:xfrm>
            <a:off x="6264720" y="2478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向右箭號 3"/>
          <p:cNvSpPr/>
          <p:nvPr/>
        </p:nvSpPr>
        <p:spPr>
          <a:xfrm>
            <a:off x="3449520" y="24163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6" name="向右箭號 3"/>
          <p:cNvSpPr/>
          <p:nvPr/>
        </p:nvSpPr>
        <p:spPr>
          <a:xfrm>
            <a:off x="537120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圓角矩形 1"/>
          <p:cNvSpPr/>
          <p:nvPr/>
        </p:nvSpPr>
        <p:spPr>
          <a:xfrm>
            <a:off x="5394600" y="387828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圓角矩形 10"/>
          <p:cNvSpPr/>
          <p:nvPr/>
        </p:nvSpPr>
        <p:spPr>
          <a:xfrm>
            <a:off x="62737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圓角矩形 11"/>
          <p:cNvSpPr/>
          <p:nvPr/>
        </p:nvSpPr>
        <p:spPr>
          <a:xfrm>
            <a:off x="62647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/>
          <p:nvPr/>
        </p:nvSpPr>
        <p:spPr>
          <a:xfrm>
            <a:off x="432360" y="795600"/>
            <a:ext cx="9152640" cy="80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拉正式環境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Prod. Tag)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版本建置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Branch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禁止標誌 1"/>
          <p:cNvSpPr/>
          <p:nvPr/>
        </p:nvSpPr>
        <p:spPr>
          <a:xfrm>
            <a:off x="5875200" y="3890880"/>
            <a:ext cx="339840" cy="312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82" name="圓角矩形 1"/>
          <p:cNvSpPr/>
          <p:nvPr/>
        </p:nvSpPr>
        <p:spPr>
          <a:xfrm>
            <a:off x="8247240" y="4140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圓角矩形 1"/>
          <p:cNvSpPr/>
          <p:nvPr/>
        </p:nvSpPr>
        <p:spPr>
          <a:xfrm>
            <a:off x="8247240" y="37677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向右箭號 3"/>
          <p:cNvSpPr/>
          <p:nvPr/>
        </p:nvSpPr>
        <p:spPr>
          <a:xfrm>
            <a:off x="7310520" y="23878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5" name="圓角矩形 1"/>
          <p:cNvSpPr/>
          <p:nvPr/>
        </p:nvSpPr>
        <p:spPr>
          <a:xfrm>
            <a:off x="8241120" y="22395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圓角矩形 1"/>
          <p:cNvSpPr/>
          <p:nvPr/>
        </p:nvSpPr>
        <p:spPr>
          <a:xfrm>
            <a:off x="8241120" y="18676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圓角矩形 36"/>
          <p:cNvSpPr/>
          <p:nvPr/>
        </p:nvSpPr>
        <p:spPr>
          <a:xfrm>
            <a:off x="4345920" y="37198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圓角矩形 37"/>
          <p:cNvSpPr/>
          <p:nvPr/>
        </p:nvSpPr>
        <p:spPr>
          <a:xfrm>
            <a:off x="4336920" y="43117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9" name="肘形接點 24"/>
          <p:cNvCxnSpPr>
            <a:stCxn id="185" idx="2"/>
            <a:endCxn id="187" idx="0"/>
          </p:cNvCxnSpPr>
          <p:nvPr/>
        </p:nvCxnSpPr>
        <p:spPr>
          <a:xfrm rot="5400000">
            <a:off x="6164640" y="1327680"/>
            <a:ext cx="1067040" cy="3718080"/>
          </a:xfrm>
          <a:prstGeom prst="bentConnector3">
            <a:avLst>
              <a:gd name="adj1" fmla="val 5001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90" name="圓角矩形 1"/>
          <p:cNvSpPr/>
          <p:nvPr/>
        </p:nvSpPr>
        <p:spPr>
          <a:xfrm>
            <a:off x="6183360" y="2981880"/>
            <a:ext cx="1126800" cy="4100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向右箭號 3"/>
          <p:cNvSpPr/>
          <p:nvPr/>
        </p:nvSpPr>
        <p:spPr>
          <a:xfrm>
            <a:off x="5371200" y="4260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2" name="向右箭號 3"/>
          <p:cNvSpPr/>
          <p:nvPr/>
        </p:nvSpPr>
        <p:spPr>
          <a:xfrm>
            <a:off x="7319520" y="4259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4" name="PlaceHolder 1"/>
          <p:cNvSpPr/>
          <p:nvPr/>
        </p:nvSpPr>
        <p:spPr>
          <a:xfrm>
            <a:off x="199800" y="4615200"/>
            <a:ext cx="973080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情境細節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退回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Pull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調整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Push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dev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A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(A)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上版至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2060"/>
                </a:solidFill>
                <a:latin typeface="標楷體"/>
                <a:ea typeface="標楷體"/>
              </a:rPr>
              <a:t>=&gt;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Merge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Issue B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1800" b="0" strike="noStrike" spc="-1">
                <a:solidFill>
                  <a:srgbClr val="FF0000"/>
                </a:solidFill>
                <a:latin typeface="標楷體"/>
                <a:ea typeface="標楷體"/>
              </a:rPr>
              <a:t>main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 branch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進行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再次測試 </a:t>
            </a:r>
            <a:r>
              <a:rPr lang="en-US" sz="1800" b="0" strike="noStrike" spc="-1">
                <a:solidFill>
                  <a:srgbClr val="002060"/>
                </a:solidFill>
                <a:latin typeface="標楷體"/>
                <a:ea typeface="標楷體"/>
              </a:rPr>
              <a:t>(A+B)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"/>
          <p:cNvSpPr/>
          <p:nvPr/>
        </p:nvSpPr>
        <p:spPr>
          <a:xfrm>
            <a:off x="451080" y="777240"/>
            <a:ext cx="9060120" cy="72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已經走到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且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要先上線，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               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不通過退回修改。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圓角矩形 1"/>
          <p:cNvSpPr/>
          <p:nvPr/>
        </p:nvSpPr>
        <p:spPr>
          <a:xfrm>
            <a:off x="183240" y="20520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圓角矩形 1"/>
          <p:cNvSpPr/>
          <p:nvPr/>
        </p:nvSpPr>
        <p:spPr>
          <a:xfrm>
            <a:off x="183240" y="16801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圓角矩形 10"/>
          <p:cNvSpPr/>
          <p:nvPr/>
        </p:nvSpPr>
        <p:spPr>
          <a:xfrm>
            <a:off x="165708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圓角矩形 11"/>
          <p:cNvSpPr/>
          <p:nvPr/>
        </p:nvSpPr>
        <p:spPr>
          <a:xfrm>
            <a:off x="164808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圓角矩形 1"/>
          <p:cNvSpPr/>
          <p:nvPr/>
        </p:nvSpPr>
        <p:spPr>
          <a:xfrm>
            <a:off x="27694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圓角矩形 10"/>
          <p:cNvSpPr/>
          <p:nvPr/>
        </p:nvSpPr>
        <p:spPr>
          <a:xfrm>
            <a:off x="353664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600" b="1" strike="noStrike" spc="-1">
                <a:solidFill>
                  <a:schemeClr val="dk1"/>
                </a:solidFill>
                <a:latin typeface="Arial"/>
              </a:rPr>
              <a:t>修改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圓角矩形 11"/>
          <p:cNvSpPr/>
          <p:nvPr/>
        </p:nvSpPr>
        <p:spPr>
          <a:xfrm>
            <a:off x="352764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圓角矩形 1"/>
          <p:cNvSpPr/>
          <p:nvPr/>
        </p:nvSpPr>
        <p:spPr>
          <a:xfrm>
            <a:off x="465840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圓角矩形 10"/>
          <p:cNvSpPr/>
          <p:nvPr/>
        </p:nvSpPr>
        <p:spPr>
          <a:xfrm>
            <a:off x="5459400" y="16743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圓角矩形 11"/>
          <p:cNvSpPr/>
          <p:nvPr/>
        </p:nvSpPr>
        <p:spPr>
          <a:xfrm>
            <a:off x="5450400" y="22662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向右箭號 3"/>
          <p:cNvSpPr/>
          <p:nvPr/>
        </p:nvSpPr>
        <p:spPr>
          <a:xfrm>
            <a:off x="2664000" y="22208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07" name="圓角矩形 1"/>
          <p:cNvSpPr/>
          <p:nvPr/>
        </p:nvSpPr>
        <p:spPr>
          <a:xfrm>
            <a:off x="6599520" y="1846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圓角矩形 10"/>
          <p:cNvSpPr/>
          <p:nvPr/>
        </p:nvSpPr>
        <p:spPr>
          <a:xfrm>
            <a:off x="7396200" y="1690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圓角矩形 11"/>
          <p:cNvSpPr/>
          <p:nvPr/>
        </p:nvSpPr>
        <p:spPr>
          <a:xfrm>
            <a:off x="7387200" y="2282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向右箭號 3"/>
          <p:cNvSpPr/>
          <p:nvPr/>
        </p:nvSpPr>
        <p:spPr>
          <a:xfrm>
            <a:off x="4572000" y="22201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1" name="向右箭號 3"/>
          <p:cNvSpPr/>
          <p:nvPr/>
        </p:nvSpPr>
        <p:spPr>
          <a:xfrm>
            <a:off x="6493680" y="2191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2" name="圓角矩形 1"/>
          <p:cNvSpPr/>
          <p:nvPr/>
        </p:nvSpPr>
        <p:spPr>
          <a:xfrm>
            <a:off x="1252800" y="32853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圓角矩形 10"/>
          <p:cNvSpPr/>
          <p:nvPr/>
        </p:nvSpPr>
        <p:spPr>
          <a:xfrm>
            <a:off x="214668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圓角矩形 11"/>
          <p:cNvSpPr/>
          <p:nvPr/>
        </p:nvSpPr>
        <p:spPr>
          <a:xfrm>
            <a:off x="213768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向右箭號 3"/>
          <p:cNvSpPr/>
          <p:nvPr/>
        </p:nvSpPr>
        <p:spPr>
          <a:xfrm>
            <a:off x="1204560" y="3638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6" name="圓角矩形 1"/>
          <p:cNvSpPr/>
          <p:nvPr/>
        </p:nvSpPr>
        <p:spPr>
          <a:xfrm>
            <a:off x="3604320" y="35312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圓角矩形 1"/>
          <p:cNvSpPr/>
          <p:nvPr/>
        </p:nvSpPr>
        <p:spPr>
          <a:xfrm>
            <a:off x="3604320" y="31590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向右箭號 3"/>
          <p:cNvSpPr/>
          <p:nvPr/>
        </p:nvSpPr>
        <p:spPr>
          <a:xfrm>
            <a:off x="8475120" y="21949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19" name="圓角矩形 1"/>
          <p:cNvSpPr/>
          <p:nvPr/>
        </p:nvSpPr>
        <p:spPr>
          <a:xfrm>
            <a:off x="8880840" y="204660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圓角矩形 1"/>
          <p:cNvSpPr/>
          <p:nvPr/>
        </p:nvSpPr>
        <p:spPr>
          <a:xfrm>
            <a:off x="8880840" y="16743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圓角矩形 10"/>
          <p:cNvSpPr/>
          <p:nvPr/>
        </p:nvSpPr>
        <p:spPr>
          <a:xfrm>
            <a:off x="136800" y="3137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圓角矩形 11"/>
          <p:cNvSpPr/>
          <p:nvPr/>
        </p:nvSpPr>
        <p:spPr>
          <a:xfrm>
            <a:off x="127800" y="3729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肘形接點 81"/>
          <p:cNvCxnSpPr>
            <a:stCxn id="219" idx="2"/>
            <a:endCxn id="221" idx="0"/>
          </p:cNvCxnSpPr>
          <p:nvPr/>
        </p:nvCxnSpPr>
        <p:spPr>
          <a:xfrm rot="5400000">
            <a:off x="4574880" y="-1484640"/>
            <a:ext cx="677520" cy="8566920"/>
          </a:xfrm>
          <a:prstGeom prst="bentConnector3">
            <a:avLst>
              <a:gd name="adj1" fmla="val 50026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4" name="圓角矩形 1"/>
          <p:cNvSpPr/>
          <p:nvPr/>
        </p:nvSpPr>
        <p:spPr>
          <a:xfrm>
            <a:off x="8695440" y="264456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圓角矩形 1"/>
          <p:cNvSpPr/>
          <p:nvPr/>
        </p:nvSpPr>
        <p:spPr>
          <a:xfrm>
            <a:off x="913680" y="187452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向右箭號 3"/>
          <p:cNvSpPr/>
          <p:nvPr/>
        </p:nvSpPr>
        <p:spPr>
          <a:xfrm>
            <a:off x="944280" y="222408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27" name="圓角矩形 1"/>
          <p:cNvSpPr/>
          <p:nvPr/>
        </p:nvSpPr>
        <p:spPr>
          <a:xfrm>
            <a:off x="4714920" y="353268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圓角矩形 1"/>
          <p:cNvSpPr/>
          <p:nvPr/>
        </p:nvSpPr>
        <p:spPr>
          <a:xfrm>
            <a:off x="4714920" y="31604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圓角矩形 10"/>
          <p:cNvSpPr/>
          <p:nvPr/>
        </p:nvSpPr>
        <p:spPr>
          <a:xfrm>
            <a:off x="5512320" y="38829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圓角矩形 11"/>
          <p:cNvSpPr/>
          <p:nvPr/>
        </p:nvSpPr>
        <p:spPr>
          <a:xfrm>
            <a:off x="5503320" y="44748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圓角矩形 1"/>
          <p:cNvSpPr/>
          <p:nvPr/>
        </p:nvSpPr>
        <p:spPr>
          <a:xfrm>
            <a:off x="6652440" y="40543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圓角矩形 10"/>
          <p:cNvSpPr/>
          <p:nvPr/>
        </p:nvSpPr>
        <p:spPr>
          <a:xfrm>
            <a:off x="7449120" y="38988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圓角矩形 11"/>
          <p:cNvSpPr/>
          <p:nvPr/>
        </p:nvSpPr>
        <p:spPr>
          <a:xfrm>
            <a:off x="7440120" y="44906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向右箭號 3"/>
          <p:cNvSpPr/>
          <p:nvPr/>
        </p:nvSpPr>
        <p:spPr>
          <a:xfrm>
            <a:off x="6546600" y="43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5" name="圓角矩形 1"/>
          <p:cNvSpPr/>
          <p:nvPr/>
        </p:nvSpPr>
        <p:spPr>
          <a:xfrm>
            <a:off x="8934840" y="42688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圓角矩形 1"/>
          <p:cNvSpPr/>
          <p:nvPr/>
        </p:nvSpPr>
        <p:spPr>
          <a:xfrm>
            <a:off x="8934840" y="38966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向右箭號 3"/>
          <p:cNvSpPr/>
          <p:nvPr/>
        </p:nvSpPr>
        <p:spPr>
          <a:xfrm>
            <a:off x="3184200" y="3660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8" name="向右箭號 3"/>
          <p:cNvSpPr/>
          <p:nvPr/>
        </p:nvSpPr>
        <p:spPr>
          <a:xfrm>
            <a:off x="4289760" y="363636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39" name="向右箭號 3"/>
          <p:cNvSpPr/>
          <p:nvPr/>
        </p:nvSpPr>
        <p:spPr>
          <a:xfrm>
            <a:off x="8494920" y="4398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40" name="肘形接點 11"/>
          <p:cNvCxnSpPr>
            <a:stCxn id="227" idx="2"/>
            <a:endCxn id="229" idx="1"/>
          </p:cNvCxnSpPr>
          <p:nvPr/>
        </p:nvCxnSpPr>
        <p:spPr>
          <a:xfrm rot="16200000" flipH="1">
            <a:off x="5155200" y="3821760"/>
            <a:ext cx="233280" cy="48168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42" name="PlaceHolder 1"/>
          <p:cNvSpPr/>
          <p:nvPr/>
        </p:nvSpPr>
        <p:spPr>
          <a:xfrm>
            <a:off x="172800" y="777240"/>
            <a:ext cx="10042920" cy="62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002060"/>
                </a:solidFill>
                <a:latin typeface="標楷體"/>
                <a:ea typeface="標楷體"/>
              </a:rPr>
              <a:t>多張需求單開發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不通過，退回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讓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先上，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進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圓角矩形 1"/>
          <p:cNvSpPr/>
          <p:nvPr/>
        </p:nvSpPr>
        <p:spPr>
          <a:xfrm>
            <a:off x="390240" y="20620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圓角矩形 1"/>
          <p:cNvSpPr/>
          <p:nvPr/>
        </p:nvSpPr>
        <p:spPr>
          <a:xfrm>
            <a:off x="390240" y="16898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圓角矩形 10"/>
          <p:cNvSpPr/>
          <p:nvPr/>
        </p:nvSpPr>
        <p:spPr>
          <a:xfrm>
            <a:off x="187992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圓角矩形 11"/>
          <p:cNvSpPr/>
          <p:nvPr/>
        </p:nvSpPr>
        <p:spPr>
          <a:xfrm>
            <a:off x="187092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圓角矩形 1"/>
          <p:cNvSpPr/>
          <p:nvPr/>
        </p:nvSpPr>
        <p:spPr>
          <a:xfrm>
            <a:off x="3001680" y="184716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圓角矩形 10"/>
          <p:cNvSpPr/>
          <p:nvPr/>
        </p:nvSpPr>
        <p:spPr>
          <a:xfrm>
            <a:off x="3803040" y="1647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圓角矩形 11"/>
          <p:cNvSpPr/>
          <p:nvPr/>
        </p:nvSpPr>
        <p:spPr>
          <a:xfrm>
            <a:off x="3794040" y="2238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圓角矩形 1"/>
          <p:cNvSpPr/>
          <p:nvPr/>
        </p:nvSpPr>
        <p:spPr>
          <a:xfrm>
            <a:off x="4942800" y="18187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圓角矩形 10"/>
          <p:cNvSpPr/>
          <p:nvPr/>
        </p:nvSpPr>
        <p:spPr>
          <a:xfrm>
            <a:off x="5739480" y="1662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圓角矩形 11"/>
          <p:cNvSpPr/>
          <p:nvPr/>
        </p:nvSpPr>
        <p:spPr>
          <a:xfrm>
            <a:off x="5730480" y="2254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向右箭號 3"/>
          <p:cNvSpPr/>
          <p:nvPr/>
        </p:nvSpPr>
        <p:spPr>
          <a:xfrm>
            <a:off x="2915280" y="21927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4" name="向右箭號 3"/>
          <p:cNvSpPr/>
          <p:nvPr/>
        </p:nvSpPr>
        <p:spPr>
          <a:xfrm>
            <a:off x="4837320" y="2163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5" name="圓角矩形 1"/>
          <p:cNvSpPr/>
          <p:nvPr/>
        </p:nvSpPr>
        <p:spPr>
          <a:xfrm>
            <a:off x="1513080" y="45262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向右箭號 3"/>
          <p:cNvSpPr/>
          <p:nvPr/>
        </p:nvSpPr>
        <p:spPr>
          <a:xfrm>
            <a:off x="1407600" y="48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57" name="圓角矩形 1"/>
          <p:cNvSpPr/>
          <p:nvPr/>
        </p:nvSpPr>
        <p:spPr>
          <a:xfrm>
            <a:off x="3873600" y="475128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圓角矩形 1"/>
          <p:cNvSpPr/>
          <p:nvPr/>
        </p:nvSpPr>
        <p:spPr>
          <a:xfrm>
            <a:off x="3873600" y="43794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圓角矩形 1"/>
          <p:cNvSpPr/>
          <p:nvPr/>
        </p:nvSpPr>
        <p:spPr>
          <a:xfrm>
            <a:off x="7257960" y="203184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圓角矩形 1"/>
          <p:cNvSpPr/>
          <p:nvPr/>
        </p:nvSpPr>
        <p:spPr>
          <a:xfrm>
            <a:off x="7257960" y="165960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圓角矩形 10"/>
          <p:cNvSpPr/>
          <p:nvPr/>
        </p:nvSpPr>
        <p:spPr>
          <a:xfrm>
            <a:off x="346320" y="4361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B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圓角矩形 11"/>
          <p:cNvSpPr/>
          <p:nvPr/>
        </p:nvSpPr>
        <p:spPr>
          <a:xfrm>
            <a:off x="337320" y="4953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3" name="肘形接點 84"/>
          <p:cNvCxnSpPr>
            <a:stCxn id="259" idx="2"/>
            <a:endCxn id="264" idx="0"/>
          </p:cNvCxnSpPr>
          <p:nvPr/>
        </p:nvCxnSpPr>
        <p:spPr>
          <a:xfrm rot="5400000">
            <a:off x="4893840" y="302040"/>
            <a:ext cx="537120" cy="4823640"/>
          </a:xfrm>
          <a:prstGeom prst="bentConnector3">
            <a:avLst>
              <a:gd name="adj1" fmla="val 50033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65" name="圓角矩形 1"/>
          <p:cNvSpPr/>
          <p:nvPr/>
        </p:nvSpPr>
        <p:spPr>
          <a:xfrm>
            <a:off x="1120680" y="18842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向右箭號 3"/>
          <p:cNvSpPr/>
          <p:nvPr/>
        </p:nvSpPr>
        <p:spPr>
          <a:xfrm>
            <a:off x="1151280" y="22338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7" name="圓角矩形 1"/>
          <p:cNvSpPr/>
          <p:nvPr/>
        </p:nvSpPr>
        <p:spPr>
          <a:xfrm>
            <a:off x="7841160" y="1850040"/>
            <a:ext cx="10033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向右箭號 3"/>
          <p:cNvSpPr/>
          <p:nvPr/>
        </p:nvSpPr>
        <p:spPr>
          <a:xfrm>
            <a:off x="6786000" y="216720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69" name="圓角矩形 1"/>
          <p:cNvSpPr/>
          <p:nvPr/>
        </p:nvSpPr>
        <p:spPr>
          <a:xfrm>
            <a:off x="5002560" y="474516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圓角矩形 1"/>
          <p:cNvSpPr/>
          <p:nvPr/>
        </p:nvSpPr>
        <p:spPr>
          <a:xfrm>
            <a:off x="5002560" y="4373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向右箭號 3"/>
          <p:cNvSpPr/>
          <p:nvPr/>
        </p:nvSpPr>
        <p:spPr>
          <a:xfrm>
            <a:off x="4579200" y="4891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2" name="圓角矩形 10"/>
          <p:cNvSpPr/>
          <p:nvPr/>
        </p:nvSpPr>
        <p:spPr>
          <a:xfrm>
            <a:off x="5635440" y="52542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圓角矩形 11"/>
          <p:cNvSpPr/>
          <p:nvPr/>
        </p:nvSpPr>
        <p:spPr>
          <a:xfrm>
            <a:off x="5626440" y="58460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圓角矩形 1"/>
          <p:cNvSpPr/>
          <p:nvPr/>
        </p:nvSpPr>
        <p:spPr>
          <a:xfrm>
            <a:off x="6775200" y="5425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圓角矩形 10"/>
          <p:cNvSpPr/>
          <p:nvPr/>
        </p:nvSpPr>
        <p:spPr>
          <a:xfrm>
            <a:off x="7571880" y="52704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圓角矩形 11"/>
          <p:cNvSpPr/>
          <p:nvPr/>
        </p:nvSpPr>
        <p:spPr>
          <a:xfrm>
            <a:off x="7562880" y="58622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向右箭號 3"/>
          <p:cNvSpPr/>
          <p:nvPr/>
        </p:nvSpPr>
        <p:spPr>
          <a:xfrm>
            <a:off x="6669720" y="5771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78" name="圓角矩形 1"/>
          <p:cNvSpPr/>
          <p:nvPr/>
        </p:nvSpPr>
        <p:spPr>
          <a:xfrm>
            <a:off x="9057600" y="5640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圓角矩形 1"/>
          <p:cNvSpPr/>
          <p:nvPr/>
        </p:nvSpPr>
        <p:spPr>
          <a:xfrm>
            <a:off x="9057600" y="5268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向右箭號 3"/>
          <p:cNvSpPr/>
          <p:nvPr/>
        </p:nvSpPr>
        <p:spPr>
          <a:xfrm>
            <a:off x="8617680" y="57704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1" name="圓角矩形 10"/>
          <p:cNvSpPr/>
          <p:nvPr/>
        </p:nvSpPr>
        <p:spPr>
          <a:xfrm>
            <a:off x="4296240" y="299484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圓角矩形 10"/>
          <p:cNvSpPr/>
          <p:nvPr/>
        </p:nvSpPr>
        <p:spPr>
          <a:xfrm>
            <a:off x="2257200" y="29822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圓角矩形 11"/>
          <p:cNvSpPr/>
          <p:nvPr/>
        </p:nvSpPr>
        <p:spPr>
          <a:xfrm>
            <a:off x="2248200" y="35740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向右箭號 3"/>
          <p:cNvSpPr/>
          <p:nvPr/>
        </p:nvSpPr>
        <p:spPr>
          <a:xfrm>
            <a:off x="3342600" y="34999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4" name="圓角矩形 1"/>
          <p:cNvSpPr/>
          <p:nvPr/>
        </p:nvSpPr>
        <p:spPr>
          <a:xfrm>
            <a:off x="3424320" y="3154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向右箭號 3"/>
          <p:cNvSpPr/>
          <p:nvPr/>
        </p:nvSpPr>
        <p:spPr>
          <a:xfrm>
            <a:off x="5692680" y="350352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86" name="圓角矩形 1"/>
          <p:cNvSpPr/>
          <p:nvPr/>
        </p:nvSpPr>
        <p:spPr>
          <a:xfrm>
            <a:off x="5774400" y="315792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圓角矩形 11"/>
          <p:cNvSpPr/>
          <p:nvPr/>
        </p:nvSpPr>
        <p:spPr>
          <a:xfrm>
            <a:off x="4296240" y="35604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圓角矩形 11"/>
          <p:cNvSpPr/>
          <p:nvPr/>
        </p:nvSpPr>
        <p:spPr>
          <a:xfrm>
            <a:off x="6590160" y="356040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圓角矩形 10"/>
          <p:cNvSpPr/>
          <p:nvPr/>
        </p:nvSpPr>
        <p:spPr>
          <a:xfrm>
            <a:off x="6578640" y="30121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圓角矩形 1"/>
          <p:cNvSpPr/>
          <p:nvPr/>
        </p:nvSpPr>
        <p:spPr>
          <a:xfrm>
            <a:off x="8059680" y="31320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向右箭號 3"/>
          <p:cNvSpPr/>
          <p:nvPr/>
        </p:nvSpPr>
        <p:spPr>
          <a:xfrm>
            <a:off x="7954200" y="34776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292" name="向右箭號 3"/>
          <p:cNvSpPr/>
          <p:nvPr/>
        </p:nvSpPr>
        <p:spPr>
          <a:xfrm>
            <a:off x="3405600" y="487368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293" name="肘形接點 4"/>
          <p:cNvCxnSpPr>
            <a:stCxn id="269" idx="2"/>
            <a:endCxn id="272" idx="1"/>
          </p:cNvCxnSpPr>
          <p:nvPr/>
        </p:nvCxnSpPr>
        <p:spPr>
          <a:xfrm rot="16200000" flipH="1">
            <a:off x="5281200" y="5196240"/>
            <a:ext cx="392040" cy="317160"/>
          </a:xfrm>
          <a:prstGeom prst="bentConnector2">
            <a:avLst/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4" name="圓角矩形 10"/>
          <p:cNvSpPr/>
          <p:nvPr/>
        </p:nvSpPr>
        <p:spPr>
          <a:xfrm>
            <a:off x="8858520" y="30121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圓角矩形 11"/>
          <p:cNvSpPr/>
          <p:nvPr/>
        </p:nvSpPr>
        <p:spPr>
          <a:xfrm>
            <a:off x="8849520" y="36039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圓角矩形 10"/>
          <p:cNvSpPr/>
          <p:nvPr/>
        </p:nvSpPr>
        <p:spPr>
          <a:xfrm>
            <a:off x="2339280" y="437184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圓角矩形 11"/>
          <p:cNvSpPr/>
          <p:nvPr/>
        </p:nvSpPr>
        <p:spPr>
          <a:xfrm>
            <a:off x="2330280" y="496368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圓角矩形 1"/>
          <p:cNvSpPr/>
          <p:nvPr/>
        </p:nvSpPr>
        <p:spPr>
          <a:xfrm>
            <a:off x="642960" y="2986200"/>
            <a:ext cx="145476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肘形接點 11"/>
          <p:cNvCxnSpPr>
            <a:stCxn id="295" idx="2"/>
            <a:endCxn id="261" idx="0"/>
          </p:cNvCxnSpPr>
          <p:nvPr/>
        </p:nvCxnSpPr>
        <p:spPr>
          <a:xfrm rot="5400000">
            <a:off x="4813200" y="-172800"/>
            <a:ext cx="561240" cy="850824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/>
          <p:nvPr/>
        </p:nvSpPr>
        <p:spPr>
          <a:xfrm>
            <a:off x="438480" y="1029600"/>
            <a:ext cx="8711280" cy="443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應用系統上版流程說明。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CICD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申請流程說明。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版控說明。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Jenkins </a:t>
            </a: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流程建置說明。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應用系統設定檔說明。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32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資訊安全說明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版控流程情境六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01" name="PlaceHolder 1"/>
          <p:cNvSpPr/>
          <p:nvPr/>
        </p:nvSpPr>
        <p:spPr>
          <a:xfrm>
            <a:off x="715320" y="813960"/>
            <a:ext cx="9687960" cy="57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緊急過版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：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 SIT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目前有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A+B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的版本，而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正在測試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          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插隊 </a:t>
            </a:r>
            <a:r>
              <a:rPr lang="en-US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C </a:t>
            </a:r>
            <a:r>
              <a:rPr lang="zh-TW" sz="2000" b="1" strike="noStrike" spc="-1">
                <a:solidFill>
                  <a:srgbClr val="FF0000"/>
                </a:solidFill>
                <a:latin typeface="標楷體"/>
                <a:ea typeface="標楷體"/>
              </a:rPr>
              <a:t>版本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，測試成功上版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Prod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，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繼續送 </a:t>
            </a:r>
            <a:r>
              <a:rPr lang="en-US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0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圓角矩形 1"/>
          <p:cNvSpPr/>
          <p:nvPr/>
        </p:nvSpPr>
        <p:spPr>
          <a:xfrm>
            <a:off x="289080" y="194112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圓角矩形 1"/>
          <p:cNvSpPr/>
          <p:nvPr/>
        </p:nvSpPr>
        <p:spPr>
          <a:xfrm>
            <a:off x="289080" y="156924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圓角矩形 10"/>
          <p:cNvSpPr/>
          <p:nvPr/>
        </p:nvSpPr>
        <p:spPr>
          <a:xfrm>
            <a:off x="176292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Tag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圓角矩形 11"/>
          <p:cNvSpPr/>
          <p:nvPr/>
        </p:nvSpPr>
        <p:spPr>
          <a:xfrm>
            <a:off x="175392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Prod. ver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圓角矩形 1"/>
          <p:cNvSpPr/>
          <p:nvPr/>
        </p:nvSpPr>
        <p:spPr>
          <a:xfrm>
            <a:off x="28756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圓角矩形 10"/>
          <p:cNvSpPr/>
          <p:nvPr/>
        </p:nvSpPr>
        <p:spPr>
          <a:xfrm>
            <a:off x="364248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圓角矩形 11"/>
          <p:cNvSpPr/>
          <p:nvPr/>
        </p:nvSpPr>
        <p:spPr>
          <a:xfrm>
            <a:off x="363348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圓角矩形 1"/>
          <p:cNvSpPr/>
          <p:nvPr/>
        </p:nvSpPr>
        <p:spPr>
          <a:xfrm>
            <a:off x="476424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圓角矩形 10"/>
          <p:cNvSpPr/>
          <p:nvPr/>
        </p:nvSpPr>
        <p:spPr>
          <a:xfrm>
            <a:off x="5565600" y="156348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圓角矩形 11"/>
          <p:cNvSpPr/>
          <p:nvPr/>
        </p:nvSpPr>
        <p:spPr>
          <a:xfrm>
            <a:off x="5556600" y="215532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向右箭號 3"/>
          <p:cNvSpPr/>
          <p:nvPr/>
        </p:nvSpPr>
        <p:spPr>
          <a:xfrm>
            <a:off x="2770200" y="210996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3" name="圓角矩形 1"/>
          <p:cNvSpPr/>
          <p:nvPr/>
        </p:nvSpPr>
        <p:spPr>
          <a:xfrm>
            <a:off x="6705360" y="17352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向右箭號 3"/>
          <p:cNvSpPr/>
          <p:nvPr/>
        </p:nvSpPr>
        <p:spPr>
          <a:xfrm>
            <a:off x="4677840" y="21092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5" name="向右箭號 3"/>
          <p:cNvSpPr/>
          <p:nvPr/>
        </p:nvSpPr>
        <p:spPr>
          <a:xfrm>
            <a:off x="6627600" y="20808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16" name="圓角矩形 1"/>
          <p:cNvSpPr/>
          <p:nvPr/>
        </p:nvSpPr>
        <p:spPr>
          <a:xfrm>
            <a:off x="8613360" y="3034440"/>
            <a:ext cx="848520" cy="41364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圓角矩形 1"/>
          <p:cNvSpPr/>
          <p:nvPr/>
        </p:nvSpPr>
        <p:spPr>
          <a:xfrm>
            <a:off x="8613360" y="2662560"/>
            <a:ext cx="848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圓角矩形 1"/>
          <p:cNvSpPr/>
          <p:nvPr/>
        </p:nvSpPr>
        <p:spPr>
          <a:xfrm>
            <a:off x="1019880" y="1763640"/>
            <a:ext cx="632520" cy="34524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chemeClr val="dk1"/>
                </a:solidFill>
                <a:latin typeface="Arial"/>
              </a:rPr>
              <a:t>退回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向右箭號 3"/>
          <p:cNvSpPr/>
          <p:nvPr/>
        </p:nvSpPr>
        <p:spPr>
          <a:xfrm>
            <a:off x="1050480" y="2113200"/>
            <a:ext cx="59076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0" name="圓角矩形 1"/>
          <p:cNvSpPr/>
          <p:nvPr/>
        </p:nvSpPr>
        <p:spPr>
          <a:xfrm>
            <a:off x="6302520" y="2827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向右箭號 3"/>
          <p:cNvSpPr/>
          <p:nvPr/>
        </p:nvSpPr>
        <p:spPr>
          <a:xfrm>
            <a:off x="6196680" y="317340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22" name="圓角矩形 1"/>
          <p:cNvSpPr/>
          <p:nvPr/>
        </p:nvSpPr>
        <p:spPr>
          <a:xfrm>
            <a:off x="7562520" y="198504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圓角矩形 1"/>
          <p:cNvSpPr/>
          <p:nvPr/>
        </p:nvSpPr>
        <p:spPr>
          <a:xfrm>
            <a:off x="7562520" y="161316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圓角矩形 10"/>
          <p:cNvSpPr/>
          <p:nvPr/>
        </p:nvSpPr>
        <p:spPr>
          <a:xfrm>
            <a:off x="5135400" y="2662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圓角矩形 11"/>
          <p:cNvSpPr/>
          <p:nvPr/>
        </p:nvSpPr>
        <p:spPr>
          <a:xfrm>
            <a:off x="5126400" y="3254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圓角矩形 10"/>
          <p:cNvSpPr/>
          <p:nvPr/>
        </p:nvSpPr>
        <p:spPr>
          <a:xfrm>
            <a:off x="4028760" y="3918600"/>
            <a:ext cx="1333080" cy="5670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圓角矩形 10"/>
          <p:cNvSpPr/>
          <p:nvPr/>
        </p:nvSpPr>
        <p:spPr>
          <a:xfrm>
            <a:off x="1989720" y="390600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(A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) 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圓角矩形 11"/>
          <p:cNvSpPr/>
          <p:nvPr/>
        </p:nvSpPr>
        <p:spPr>
          <a:xfrm>
            <a:off x="1980720" y="449784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向右箭號 3"/>
          <p:cNvSpPr/>
          <p:nvPr/>
        </p:nvSpPr>
        <p:spPr>
          <a:xfrm>
            <a:off x="3074760" y="44236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0" name="圓角矩形 1"/>
          <p:cNvSpPr/>
          <p:nvPr/>
        </p:nvSpPr>
        <p:spPr>
          <a:xfrm>
            <a:off x="8839440" y="1982520"/>
            <a:ext cx="632520" cy="413640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圓角矩形 1"/>
          <p:cNvSpPr/>
          <p:nvPr/>
        </p:nvSpPr>
        <p:spPr>
          <a:xfrm>
            <a:off x="8839440" y="161028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圓角矩形 10"/>
          <p:cNvSpPr/>
          <p:nvPr/>
        </p:nvSpPr>
        <p:spPr>
          <a:xfrm>
            <a:off x="5546160" y="51667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A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圓角矩形 11"/>
          <p:cNvSpPr/>
          <p:nvPr/>
        </p:nvSpPr>
        <p:spPr>
          <a:xfrm>
            <a:off x="5537160" y="57585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圓角矩形 1"/>
          <p:cNvSpPr/>
          <p:nvPr/>
        </p:nvSpPr>
        <p:spPr>
          <a:xfrm>
            <a:off x="6685920" y="53384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向右箭號 3"/>
          <p:cNvSpPr/>
          <p:nvPr/>
        </p:nvSpPr>
        <p:spPr>
          <a:xfrm>
            <a:off x="65804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6" name="圓角矩形 1"/>
          <p:cNvSpPr/>
          <p:nvPr/>
        </p:nvSpPr>
        <p:spPr>
          <a:xfrm>
            <a:off x="8988840" y="5545800"/>
            <a:ext cx="632520" cy="4136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圓角矩形 1"/>
          <p:cNvSpPr/>
          <p:nvPr/>
        </p:nvSpPr>
        <p:spPr>
          <a:xfrm>
            <a:off x="8988840" y="5173920"/>
            <a:ext cx="632520" cy="38304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向右箭號 3"/>
          <p:cNvSpPr/>
          <p:nvPr/>
        </p:nvSpPr>
        <p:spPr>
          <a:xfrm>
            <a:off x="8516880" y="56858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39" name="向右箭號 3"/>
          <p:cNvSpPr/>
          <p:nvPr/>
        </p:nvSpPr>
        <p:spPr>
          <a:xfrm>
            <a:off x="8338680" y="207864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0" name="圓角矩形 1"/>
          <p:cNvSpPr/>
          <p:nvPr/>
        </p:nvSpPr>
        <p:spPr>
          <a:xfrm>
            <a:off x="3156480" y="40780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向右箭號 3"/>
          <p:cNvSpPr/>
          <p:nvPr/>
        </p:nvSpPr>
        <p:spPr>
          <a:xfrm>
            <a:off x="5424840" y="442728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2" name="圓角矩形 1"/>
          <p:cNvSpPr/>
          <p:nvPr/>
        </p:nvSpPr>
        <p:spPr>
          <a:xfrm>
            <a:off x="5506560" y="408168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圓角矩形 11"/>
          <p:cNvSpPr/>
          <p:nvPr/>
        </p:nvSpPr>
        <p:spPr>
          <a:xfrm>
            <a:off x="4028760" y="4483800"/>
            <a:ext cx="1333080" cy="1994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local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圓角矩形 1"/>
          <p:cNvSpPr/>
          <p:nvPr/>
        </p:nvSpPr>
        <p:spPr>
          <a:xfrm>
            <a:off x="7792200" y="403884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向右箭號 3"/>
          <p:cNvSpPr/>
          <p:nvPr/>
        </p:nvSpPr>
        <p:spPr>
          <a:xfrm>
            <a:off x="7686360" y="43844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46" name="圓角矩形 10"/>
          <p:cNvSpPr/>
          <p:nvPr/>
        </p:nvSpPr>
        <p:spPr>
          <a:xfrm>
            <a:off x="8594640" y="39045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圓角矩形 11"/>
          <p:cNvSpPr/>
          <p:nvPr/>
        </p:nvSpPr>
        <p:spPr>
          <a:xfrm>
            <a:off x="8585640" y="44964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圓角矩形 11"/>
          <p:cNvSpPr/>
          <p:nvPr/>
        </p:nvSpPr>
        <p:spPr>
          <a:xfrm>
            <a:off x="6322320" y="4484160"/>
            <a:ext cx="1300320" cy="2019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圓角矩形 10"/>
          <p:cNvSpPr/>
          <p:nvPr/>
        </p:nvSpPr>
        <p:spPr>
          <a:xfrm>
            <a:off x="6310800" y="3935520"/>
            <a:ext cx="1321920" cy="54576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刪除</a:t>
            </a: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</a:t>
            </a:r>
            <a:r>
              <a:rPr lang="zh-TW" sz="1600" b="0" strike="noStrike" spc="-1">
                <a:solidFill>
                  <a:schemeClr val="dk1"/>
                </a:solidFill>
                <a:latin typeface="Arial"/>
              </a:rPr>
              <a:t>版本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圓角矩形 1"/>
          <p:cNvSpPr/>
          <p:nvPr/>
        </p:nvSpPr>
        <p:spPr>
          <a:xfrm>
            <a:off x="1554120" y="5338800"/>
            <a:ext cx="632520" cy="34524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向右箭號 3"/>
          <p:cNvSpPr/>
          <p:nvPr/>
        </p:nvSpPr>
        <p:spPr>
          <a:xfrm>
            <a:off x="1448640" y="5684040"/>
            <a:ext cx="8438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2" name="圓角矩形 10"/>
          <p:cNvSpPr/>
          <p:nvPr/>
        </p:nvSpPr>
        <p:spPr>
          <a:xfrm>
            <a:off x="387360" y="5173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Issue C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圓角矩形 11"/>
          <p:cNvSpPr/>
          <p:nvPr/>
        </p:nvSpPr>
        <p:spPr>
          <a:xfrm>
            <a:off x="378360" y="5765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圓角矩形 10"/>
          <p:cNvSpPr/>
          <p:nvPr/>
        </p:nvSpPr>
        <p:spPr>
          <a:xfrm>
            <a:off x="2385360" y="516492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圓角矩形 11"/>
          <p:cNvSpPr/>
          <p:nvPr/>
        </p:nvSpPr>
        <p:spPr>
          <a:xfrm>
            <a:off x="2376360" y="575676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圓角矩形 10"/>
          <p:cNvSpPr/>
          <p:nvPr/>
        </p:nvSpPr>
        <p:spPr>
          <a:xfrm>
            <a:off x="7481160" y="51681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main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圓角矩形 11"/>
          <p:cNvSpPr/>
          <p:nvPr/>
        </p:nvSpPr>
        <p:spPr>
          <a:xfrm>
            <a:off x="7472160" y="57600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圓角矩形 1"/>
          <p:cNvSpPr/>
          <p:nvPr/>
        </p:nvSpPr>
        <p:spPr>
          <a:xfrm>
            <a:off x="341640" y="386532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還原為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Prod. ver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再將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9" name="直線單箭頭接點 5"/>
          <p:cNvCxnSpPr/>
          <p:nvPr/>
        </p:nvCxnSpPr>
        <p:spPr>
          <a:xfrm>
            <a:off x="10464480" y="457020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360" name="直線單箭頭接點 7"/>
          <p:cNvCxnSpPr>
            <a:stCxn id="330" idx="2"/>
            <a:endCxn id="324" idx="0"/>
          </p:cNvCxnSpPr>
          <p:nvPr/>
        </p:nvCxnSpPr>
        <p:spPr>
          <a:xfrm flipH="1">
            <a:off x="5628960" y="2396160"/>
            <a:ext cx="3526920" cy="267120"/>
          </a:xfrm>
          <a:prstGeom prst="straightConnector1">
            <a:avLst/>
          </a:prstGeom>
          <a:ln>
            <a:noFill/>
          </a:ln>
        </p:spPr>
      </p:cxnSp>
      <p:cxnSp>
        <p:nvCxnSpPr>
          <p:cNvPr id="361" name="肘形接點 11"/>
          <p:cNvCxnSpPr>
            <a:stCxn id="330" idx="2"/>
            <a:endCxn id="324" idx="0"/>
          </p:cNvCxnSpPr>
          <p:nvPr/>
        </p:nvCxnSpPr>
        <p:spPr>
          <a:xfrm rot="5400000">
            <a:off x="7258680" y="766080"/>
            <a:ext cx="267120" cy="3526920"/>
          </a:xfrm>
          <a:prstGeom prst="bentConnector3">
            <a:avLst>
              <a:gd name="adj1" fmla="val 50067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2" name="肘形接點 14"/>
          <p:cNvCxnSpPr>
            <a:stCxn id="316" idx="2"/>
            <a:endCxn id="327" idx="0"/>
          </p:cNvCxnSpPr>
          <p:nvPr/>
        </p:nvCxnSpPr>
        <p:spPr>
          <a:xfrm rot="5400000">
            <a:off x="5531400" y="399960"/>
            <a:ext cx="458280" cy="65545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63" name="肘形接點 16"/>
          <p:cNvCxnSpPr>
            <a:stCxn id="347" idx="2"/>
            <a:endCxn id="352" idx="0"/>
          </p:cNvCxnSpPr>
          <p:nvPr/>
        </p:nvCxnSpPr>
        <p:spPr>
          <a:xfrm rot="5400000">
            <a:off x="4741920" y="831960"/>
            <a:ext cx="481320" cy="82033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64" name="圓角矩形 1"/>
          <p:cNvSpPr/>
          <p:nvPr/>
        </p:nvSpPr>
        <p:spPr>
          <a:xfrm>
            <a:off x="3242160" y="2694240"/>
            <a:ext cx="1758240" cy="729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C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版本加到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圓角矩形 10"/>
          <p:cNvSpPr/>
          <p:nvPr/>
        </p:nvSpPr>
        <p:spPr>
          <a:xfrm>
            <a:off x="7126920" y="2660760"/>
            <a:ext cx="987480" cy="59292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dev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圓角矩形 11"/>
          <p:cNvSpPr/>
          <p:nvPr/>
        </p:nvSpPr>
        <p:spPr>
          <a:xfrm>
            <a:off x="7117920" y="3252600"/>
            <a:ext cx="996480" cy="19656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</a:rPr>
              <a:t>remote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向右箭號 3"/>
          <p:cNvSpPr/>
          <p:nvPr/>
        </p:nvSpPr>
        <p:spPr>
          <a:xfrm>
            <a:off x="8173080" y="3165120"/>
            <a:ext cx="365760" cy="265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8" name="圓角矩形 1"/>
          <p:cNvSpPr/>
          <p:nvPr/>
        </p:nvSpPr>
        <p:spPr>
          <a:xfrm>
            <a:off x="3703320" y="5122080"/>
            <a:ext cx="1537920" cy="8697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再把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A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版本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MR </a:t>
            </a:r>
            <a:r>
              <a:rPr lang="zh-TW" sz="1400" b="1" strike="noStrike" spc="-1">
                <a:solidFill>
                  <a:srgbClr val="000000"/>
                </a:solidFill>
                <a:latin typeface="Arial"/>
              </a:rPr>
              <a:t>至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main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9" name="肘形接點 2"/>
          <p:cNvCxnSpPr>
            <a:stCxn id="354" idx="3"/>
            <a:endCxn id="368" idx="1"/>
          </p:cNvCxnSpPr>
          <p:nvPr/>
        </p:nvCxnSpPr>
        <p:spPr>
          <a:xfrm>
            <a:off x="3372840" y="5461200"/>
            <a:ext cx="330840" cy="96120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70" name="肘形接點 4"/>
          <p:cNvCxnSpPr>
            <a:stCxn id="368" idx="3"/>
            <a:endCxn id="332" idx="1"/>
          </p:cNvCxnSpPr>
          <p:nvPr/>
        </p:nvCxnSpPr>
        <p:spPr>
          <a:xfrm flipV="1">
            <a:off x="5241240" y="5463000"/>
            <a:ext cx="305280" cy="94320"/>
          </a:xfrm>
          <a:prstGeom prst="bentConnector3">
            <a:avLst>
              <a:gd name="adj1" fmla="val 50059"/>
            </a:avLst>
          </a:prstGeom>
          <a:ln>
            <a:solidFill>
              <a:srgbClr val="00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一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圖片 1"/>
          <p:cNvPicPr/>
          <p:nvPr/>
        </p:nvPicPr>
        <p:blipFill>
          <a:blip r:embed="rId2"/>
          <a:stretch/>
        </p:blipFill>
        <p:spPr>
          <a:xfrm>
            <a:off x="1065960" y="1824840"/>
            <a:ext cx="7948080" cy="320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Project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建立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二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) : protect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257760" y="885240"/>
            <a:ext cx="862956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dev/main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改為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Allowed merge : Maintainers / Allowed push : No one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2"/>
          <p:cNvPicPr/>
          <p:nvPr/>
        </p:nvPicPr>
        <p:blipFill>
          <a:blip r:embed="rId2"/>
          <a:stretch/>
        </p:blipFill>
        <p:spPr>
          <a:xfrm>
            <a:off x="1502640" y="1663920"/>
            <a:ext cx="7308720" cy="4874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1 - Clone Branch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進行開發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圖片 1"/>
          <p:cNvPicPr/>
          <p:nvPr/>
        </p:nvPicPr>
        <p:blipFill>
          <a:blip r:embed="rId2"/>
          <a:stretch/>
        </p:blipFill>
        <p:spPr>
          <a:xfrm>
            <a:off x="140040" y="1020960"/>
            <a:ext cx="9770040" cy="45525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80" name="圖片 6"/>
          <p:cNvPicPr/>
          <p:nvPr/>
        </p:nvPicPr>
        <p:blipFill>
          <a:blip r:embed="rId2"/>
          <a:stretch/>
        </p:blipFill>
        <p:spPr>
          <a:xfrm>
            <a:off x="1244520" y="1976400"/>
            <a:ext cx="7781400" cy="3828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81" name="PlaceHolder 1"/>
          <p:cNvSpPr/>
          <p:nvPr/>
        </p:nvSpPr>
        <p:spPr>
          <a:xfrm>
            <a:off x="1133640" y="996480"/>
            <a:ext cx="789264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clone URL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3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圖片 1"/>
          <p:cNvPicPr/>
          <p:nvPr/>
        </p:nvPicPr>
        <p:blipFill>
          <a:blip r:embed="rId2"/>
          <a:stretch/>
        </p:blipFill>
        <p:spPr>
          <a:xfrm>
            <a:off x="244080" y="1411560"/>
            <a:ext cx="9573840" cy="4437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Issue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1"/>
          <p:cNvSpPr/>
          <p:nvPr/>
        </p:nvSpPr>
        <p:spPr>
          <a:xfrm>
            <a:off x="1331640" y="3816000"/>
            <a:ext cx="783036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Name :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feature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_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#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Redmine </a:t>
            </a:r>
            <a:r>
              <a:rPr lang="zh-TW" sz="2400" b="0" strike="noStrike" spc="-1">
                <a:solidFill>
                  <a:srgbClr val="FF0000"/>
                </a:solidFill>
                <a:latin typeface="標楷體"/>
                <a:ea typeface="標楷體"/>
              </a:rPr>
              <a:t>單號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圖片 1"/>
          <p:cNvPicPr/>
          <p:nvPr/>
        </p:nvPicPr>
        <p:blipFill>
          <a:blip r:embed="rId2"/>
          <a:stretch/>
        </p:blipFill>
        <p:spPr>
          <a:xfrm>
            <a:off x="714960" y="910800"/>
            <a:ext cx="85150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 create local Branch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1"/>
          <p:cNvSpPr/>
          <p:nvPr/>
        </p:nvSpPr>
        <p:spPr>
          <a:xfrm>
            <a:off x="1105920" y="795240"/>
            <a:ext cx="789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checkout –b 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圖片 5"/>
          <p:cNvPicPr/>
          <p:nvPr/>
        </p:nvPicPr>
        <p:blipFill>
          <a:blip r:embed="rId2"/>
          <a:stretch/>
        </p:blipFill>
        <p:spPr>
          <a:xfrm>
            <a:off x="354960" y="1446480"/>
            <a:ext cx="9492840" cy="4408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2 - Commit Issue Branch to Gitlab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圖片 2"/>
          <p:cNvPicPr/>
          <p:nvPr/>
        </p:nvPicPr>
        <p:blipFill>
          <a:blip r:embed="rId2"/>
          <a:stretch/>
        </p:blipFill>
        <p:spPr>
          <a:xfrm>
            <a:off x="167760" y="1262160"/>
            <a:ext cx="9548280" cy="4431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94" name="圖片 6"/>
          <p:cNvPicPr/>
          <p:nvPr/>
        </p:nvPicPr>
        <p:blipFill>
          <a:blip r:embed="rId2"/>
          <a:stretch/>
        </p:blipFill>
        <p:spPr>
          <a:xfrm>
            <a:off x="162720" y="1104120"/>
            <a:ext cx="971244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28"/>
          <p:cNvPicPr/>
          <p:nvPr/>
        </p:nvPicPr>
        <p:blipFill>
          <a:blip r:embed="rId2"/>
          <a:stretch/>
        </p:blipFill>
        <p:spPr>
          <a:xfrm>
            <a:off x="0" y="1213200"/>
            <a:ext cx="10080360" cy="44308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既有Notes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git add .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 commit –m “Feature_#17”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圖片 6"/>
          <p:cNvPicPr/>
          <p:nvPr/>
        </p:nvPicPr>
        <p:blipFill>
          <a:blip r:embed="rId2"/>
          <a:stretch/>
        </p:blipFill>
        <p:spPr>
          <a:xfrm>
            <a:off x="262440" y="1451880"/>
            <a:ext cx="9619920" cy="4145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: git push origin feature_#17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圖片 1"/>
          <p:cNvPicPr/>
          <p:nvPr/>
        </p:nvPicPr>
        <p:blipFill>
          <a:blip r:embed="rId2"/>
          <a:stretch/>
        </p:blipFill>
        <p:spPr>
          <a:xfrm>
            <a:off x="929160" y="1543320"/>
            <a:ext cx="8038800" cy="427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988200" y="71640"/>
            <a:ext cx="829404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2" name="圖片 3"/>
          <p:cNvPicPr/>
          <p:nvPr/>
        </p:nvPicPr>
        <p:blipFill>
          <a:blip r:embed="rId2"/>
          <a:stretch/>
        </p:blipFill>
        <p:spPr>
          <a:xfrm>
            <a:off x="1447920" y="1522080"/>
            <a:ext cx="7571880" cy="4238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03" name="PlaceHolder 1"/>
          <p:cNvSpPr/>
          <p:nvPr/>
        </p:nvSpPr>
        <p:spPr>
          <a:xfrm>
            <a:off x="615240" y="886680"/>
            <a:ext cx="8667000" cy="56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前往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3 – Merge to Dev Branch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圖片 1"/>
          <p:cNvPicPr/>
          <p:nvPr/>
        </p:nvPicPr>
        <p:blipFill>
          <a:blip r:embed="rId2"/>
          <a:stretch/>
        </p:blipFill>
        <p:spPr>
          <a:xfrm>
            <a:off x="172440" y="1192680"/>
            <a:ext cx="9608760" cy="4473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7" name="圖片 4"/>
          <p:cNvPicPr/>
          <p:nvPr/>
        </p:nvPicPr>
        <p:blipFill>
          <a:blip r:embed="rId2"/>
          <a:stretch/>
        </p:blipFill>
        <p:spPr>
          <a:xfrm>
            <a:off x="144000" y="1173600"/>
            <a:ext cx="9692640" cy="4204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圖片 2"/>
          <p:cNvPicPr/>
          <p:nvPr/>
        </p:nvPicPr>
        <p:blipFill>
          <a:blip r:embed="rId2"/>
          <a:stretch/>
        </p:blipFill>
        <p:spPr>
          <a:xfrm>
            <a:off x="406440" y="988200"/>
            <a:ext cx="9344160" cy="471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圖片 2"/>
          <p:cNvPicPr/>
          <p:nvPr/>
        </p:nvPicPr>
        <p:blipFill>
          <a:blip r:embed="rId2"/>
          <a:stretch/>
        </p:blipFill>
        <p:spPr>
          <a:xfrm>
            <a:off x="924840" y="795600"/>
            <a:ext cx="8365320" cy="5725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圖片 1"/>
          <p:cNvPicPr/>
          <p:nvPr/>
        </p:nvPicPr>
        <p:blipFill>
          <a:blip r:embed="rId2"/>
          <a:stretch/>
        </p:blipFill>
        <p:spPr>
          <a:xfrm>
            <a:off x="1064160" y="795600"/>
            <a:ext cx="8086680" cy="5431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/>
          <p:nvPr/>
        </p:nvSpPr>
        <p:spPr>
          <a:xfrm>
            <a:off x="517320" y="71640"/>
            <a:ext cx="918072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成功後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會看到以下畫面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Merged by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使用者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圖片 1"/>
          <p:cNvPicPr/>
          <p:nvPr/>
        </p:nvPicPr>
        <p:blipFill>
          <a:blip r:embed="rId2"/>
          <a:stretch/>
        </p:blipFill>
        <p:spPr>
          <a:xfrm>
            <a:off x="261720" y="1811160"/>
            <a:ext cx="9435960" cy="3666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8" name="PlaceHolder 1"/>
          <p:cNvSpPr/>
          <p:nvPr/>
        </p:nvSpPr>
        <p:spPr>
          <a:xfrm>
            <a:off x="1126440" y="824400"/>
            <a:ext cx="8659440" cy="81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記得不要勾選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可保留至半年再刪除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000" b="0" strike="noStrike" spc="-1">
                <a:solidFill>
                  <a:schemeClr val="dk1"/>
                </a:solidFill>
                <a:latin typeface="Arial"/>
                <a:ea typeface="標楷體"/>
              </a:rPr>
              <a:t>Delete source branch when merge request is accepted.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圖片 1"/>
          <p:cNvPicPr/>
          <p:nvPr/>
        </p:nvPicPr>
        <p:blipFill>
          <a:blip r:embed="rId2"/>
          <a:stretch/>
        </p:blipFill>
        <p:spPr>
          <a:xfrm>
            <a:off x="304200" y="1758240"/>
            <a:ext cx="4743000" cy="184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20" name="圖片 2"/>
          <p:cNvPicPr/>
          <p:nvPr/>
        </p:nvPicPr>
        <p:blipFill>
          <a:blip r:embed="rId3"/>
          <a:stretch/>
        </p:blipFill>
        <p:spPr>
          <a:xfrm>
            <a:off x="3692880" y="3072960"/>
            <a:ext cx="6023520" cy="270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Notes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流程與環境對應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群組 3"/>
          <p:cNvGrpSpPr/>
          <p:nvPr/>
        </p:nvGrpSpPr>
        <p:grpSpPr>
          <a:xfrm>
            <a:off x="0" y="1760760"/>
            <a:ext cx="10080360" cy="4084560"/>
            <a:chOff x="0" y="1760760"/>
            <a:chExt cx="10080360" cy="4084560"/>
          </a:xfrm>
        </p:grpSpPr>
        <p:pic>
          <p:nvPicPr>
            <p:cNvPr id="62" name="圖片 42"/>
            <p:cNvPicPr/>
            <p:nvPr/>
          </p:nvPicPr>
          <p:blipFill>
            <a:blip r:embed="rId2"/>
            <a:stretch/>
          </p:blipFill>
          <p:spPr>
            <a:xfrm>
              <a:off x="0" y="1760760"/>
              <a:ext cx="10080360" cy="408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矩形 2"/>
            <p:cNvSpPr/>
            <p:nvPr/>
          </p:nvSpPr>
          <p:spPr>
            <a:xfrm>
              <a:off x="8401320" y="3651480"/>
              <a:ext cx="1589040" cy="607320"/>
            </a:xfrm>
            <a:prstGeom prst="rect">
              <a:avLst/>
            </a:prstGeom>
            <a:solidFill>
              <a:srgbClr val="A520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Arial"/>
                </a:rPr>
                <a:t>Stage / UAT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MR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2" name="圖片 1"/>
          <p:cNvPicPr/>
          <p:nvPr/>
        </p:nvPicPr>
        <p:blipFill>
          <a:blip r:embed="rId2"/>
          <a:stretch/>
        </p:blipFill>
        <p:spPr>
          <a:xfrm>
            <a:off x="654120" y="776160"/>
            <a:ext cx="8772120" cy="5304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4" name="圖片 1"/>
          <p:cNvPicPr/>
          <p:nvPr/>
        </p:nvPicPr>
        <p:blipFill>
          <a:blip r:embed="rId2"/>
          <a:stretch/>
        </p:blipFill>
        <p:spPr>
          <a:xfrm>
            <a:off x="453960" y="800280"/>
            <a:ext cx="9172080" cy="5257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896040" y="2700360"/>
            <a:ext cx="8432280" cy="20880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1"/>
          <p:cNvSpPr/>
          <p:nvPr/>
        </p:nvSpPr>
        <p:spPr>
          <a:xfrm>
            <a:off x="683640" y="915840"/>
            <a:ext cx="9226800" cy="158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＊因為若在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Gitlab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上解決衝突，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Commit to source branch </a:t>
            </a:r>
            <a:br>
              <a:rPr sz="2400"/>
            </a:b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弄髒，如下圖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所以若有衝突，請一律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Pull target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為基底分支，將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的版本附加上去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1"/>
          <p:cNvSpPr/>
          <p:nvPr/>
        </p:nvSpPr>
        <p:spPr>
          <a:xfrm>
            <a:off x="683640" y="4811040"/>
            <a:ext cx="9226800" cy="137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＊一般情境下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因為只有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SIT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會複數需求同時開發，會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所以衝突多會發生在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dev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0" name="圖片 2"/>
          <p:cNvPicPr/>
          <p:nvPr/>
        </p:nvPicPr>
        <p:blipFill>
          <a:blip r:embed="rId2"/>
          <a:stretch/>
        </p:blipFill>
        <p:spPr>
          <a:xfrm>
            <a:off x="2019240" y="795600"/>
            <a:ext cx="5906160" cy="527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4 - Jenkins pipeline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圖片 1"/>
          <p:cNvPicPr/>
          <p:nvPr/>
        </p:nvPicPr>
        <p:blipFill>
          <a:blip r:embed="rId2"/>
          <a:stretch/>
        </p:blipFill>
        <p:spPr>
          <a:xfrm>
            <a:off x="257760" y="1256040"/>
            <a:ext cx="9387720" cy="4361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4" name="圖片 1"/>
          <p:cNvPicPr/>
          <p:nvPr/>
        </p:nvPicPr>
        <p:blipFill>
          <a:blip r:embed="rId2"/>
          <a:stretch/>
        </p:blipFill>
        <p:spPr>
          <a:xfrm>
            <a:off x="291960" y="877680"/>
            <a:ext cx="9640440" cy="472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6" name="圖片 2"/>
          <p:cNvPicPr/>
          <p:nvPr/>
        </p:nvPicPr>
        <p:blipFill>
          <a:blip r:embed="rId2"/>
          <a:stretch/>
        </p:blipFill>
        <p:spPr>
          <a:xfrm>
            <a:off x="1331640" y="884520"/>
            <a:ext cx="7472880" cy="4920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51480" y="71640"/>
            <a:ext cx="828432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圖片 1"/>
          <p:cNvPicPr/>
          <p:nvPr/>
        </p:nvPicPr>
        <p:blipFill>
          <a:blip r:embed="rId2"/>
          <a:stretch/>
        </p:blipFill>
        <p:spPr>
          <a:xfrm>
            <a:off x="1263240" y="1010880"/>
            <a:ext cx="7972200" cy="5135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圖片 1"/>
          <p:cNvPicPr/>
          <p:nvPr/>
        </p:nvPicPr>
        <p:blipFill>
          <a:blip r:embed="rId2"/>
          <a:stretch/>
        </p:blipFill>
        <p:spPr>
          <a:xfrm>
            <a:off x="1542600" y="1014120"/>
            <a:ext cx="6434280" cy="3732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2" name="圖片 2"/>
          <p:cNvPicPr/>
          <p:nvPr/>
        </p:nvPicPr>
        <p:blipFill>
          <a:blip r:embed="rId2"/>
          <a:stretch/>
        </p:blipFill>
        <p:spPr>
          <a:xfrm>
            <a:off x="307440" y="1464120"/>
            <a:ext cx="9330120" cy="4406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43" name="PlaceHolder 1"/>
          <p:cNvSpPr/>
          <p:nvPr/>
        </p:nvSpPr>
        <p:spPr>
          <a:xfrm>
            <a:off x="97020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按下確定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(1/2)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4800712E-CBA0-7030-CACD-7F86ADE31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0" y="953745"/>
            <a:ext cx="9333930" cy="52799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5" name="圖片 3"/>
          <p:cNvPicPr/>
          <p:nvPr/>
        </p:nvPicPr>
        <p:blipFill>
          <a:blip r:embed="rId2"/>
          <a:stretch/>
        </p:blipFill>
        <p:spPr>
          <a:xfrm>
            <a:off x="290160" y="976680"/>
            <a:ext cx="9498600" cy="4718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47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圖片 3"/>
          <p:cNvPicPr/>
          <p:nvPr/>
        </p:nvPicPr>
        <p:blipFill>
          <a:blip r:embed="rId2"/>
          <a:stretch/>
        </p:blipFill>
        <p:spPr>
          <a:xfrm>
            <a:off x="905400" y="1860840"/>
            <a:ext cx="8133840" cy="3838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check env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0" name="PlaceHolder 1"/>
          <p:cNvSpPr/>
          <p:nvPr/>
        </p:nvSpPr>
        <p:spPr>
          <a:xfrm>
            <a:off x="48204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查看目前環境的各工具與版本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圖片 1"/>
          <p:cNvPicPr/>
          <p:nvPr/>
        </p:nvPicPr>
        <p:blipFill>
          <a:blip r:embed="rId2"/>
          <a:stretch/>
        </p:blipFill>
        <p:spPr>
          <a:xfrm>
            <a:off x="1384560" y="1440000"/>
            <a:ext cx="7228440" cy="4673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workspace init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3" name="PlaceHolder 1"/>
          <p:cNvSpPr/>
          <p:nvPr/>
        </p:nvSpPr>
        <p:spPr>
          <a:xfrm>
            <a:off x="417240" y="62388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清除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workspace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底下所有檔案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圖片 2"/>
          <p:cNvPicPr/>
          <p:nvPr/>
        </p:nvPicPr>
        <p:blipFill>
          <a:blip r:embed="rId2"/>
          <a:stretch/>
        </p:blipFill>
        <p:spPr>
          <a:xfrm>
            <a:off x="1331640" y="1268280"/>
            <a:ext cx="7410240" cy="4838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1"/>
          <p:cNvSpPr/>
          <p:nvPr/>
        </p:nvSpPr>
        <p:spPr>
          <a:xfrm>
            <a:off x="1026720" y="9619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Checkout gitlab project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圖片 1"/>
          <p:cNvPicPr/>
          <p:nvPr/>
        </p:nvPicPr>
        <p:blipFill>
          <a:blip r:embed="rId2"/>
          <a:stretch/>
        </p:blipFill>
        <p:spPr>
          <a:xfrm>
            <a:off x="52920" y="1606320"/>
            <a:ext cx="9838800" cy="435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package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59" name="圖片 1"/>
          <p:cNvPicPr/>
          <p:nvPr/>
        </p:nvPicPr>
        <p:blipFill>
          <a:blip r:embed="rId2"/>
          <a:stretch/>
        </p:blipFill>
        <p:spPr>
          <a:xfrm>
            <a:off x="1000080" y="904320"/>
            <a:ext cx="7944120" cy="49402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1" name="圖片 2"/>
          <p:cNvPicPr/>
          <p:nvPr/>
        </p:nvPicPr>
        <p:blipFill>
          <a:blip r:embed="rId2"/>
          <a:stretch/>
        </p:blipFill>
        <p:spPr>
          <a:xfrm>
            <a:off x="178920" y="954000"/>
            <a:ext cx="9786960" cy="55652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Download form Nexus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63" name="圖片 1"/>
          <p:cNvPicPr/>
          <p:nvPr/>
        </p:nvPicPr>
        <p:blipFill>
          <a:blip r:embed="rId2"/>
          <a:stretch/>
        </p:blipFill>
        <p:spPr>
          <a:xfrm>
            <a:off x="131760" y="1329120"/>
            <a:ext cx="9840960" cy="48531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64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由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AP Server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下指令，從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Nexus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下載剛剛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Push </a:t>
            </a: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的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war/jar file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2520" y="71640"/>
            <a:ext cx="937440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pipeline – deploy and restart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1"/>
          <p:cNvSpPr/>
          <p:nvPr/>
        </p:nvSpPr>
        <p:spPr>
          <a:xfrm>
            <a:off x="906840" y="68472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0000"/>
                </a:solidFill>
                <a:latin typeface="Arial"/>
              </a:rPr>
              <a:t>執行與重啟程式或服務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圖片 2"/>
          <p:cNvPicPr/>
          <p:nvPr/>
        </p:nvPicPr>
        <p:blipFill>
          <a:blip r:embed="rId2"/>
          <a:stretch/>
        </p:blipFill>
        <p:spPr>
          <a:xfrm>
            <a:off x="328320" y="1329120"/>
            <a:ext cx="9498600" cy="4456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1345;p45"/>
          <p:cNvSpPr/>
          <p:nvPr/>
        </p:nvSpPr>
        <p:spPr>
          <a:xfrm>
            <a:off x="257760" y="193680"/>
            <a:ext cx="931068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Step 5 - Merge to Main Branch And Revert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圖片 1"/>
          <p:cNvPicPr/>
          <p:nvPr/>
        </p:nvPicPr>
        <p:blipFill>
          <a:blip r:embed="rId2"/>
          <a:stretch/>
        </p:blipFill>
        <p:spPr>
          <a:xfrm>
            <a:off x="257760" y="1145160"/>
            <a:ext cx="9592920" cy="4479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CICD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整體架構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(2/2)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文字方塊 1"/>
          <p:cNvSpPr/>
          <p:nvPr/>
        </p:nvSpPr>
        <p:spPr>
          <a:xfrm>
            <a:off x="257760" y="828361"/>
            <a:ext cx="9328692" cy="51889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新環境網段規劃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10.21.XXX.XXX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驗證環境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10.22.XXX.XXX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Production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(</a:t>
            </a:r>
            <a:r>
              <a:rPr lang="zh-TW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正式環境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)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1" strike="noStrike" spc="-1" dirty="0">
                <a:solidFill>
                  <a:schemeClr val="dk2"/>
                </a:solidFill>
                <a:latin typeface="微軟正黑體"/>
                <a:ea typeface="微軟正黑體"/>
              </a:rPr>
              <a:t>10.23.XXX.XXX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altLang="zh-TW" b="0" strike="noStrike" spc="-1" dirty="0">
              <a:solidFill>
                <a:schemeClr val="dk1"/>
              </a:solidFill>
              <a:latin typeface="微軟正黑體"/>
              <a:ea typeface="微軟正黑體"/>
            </a:endParaRPr>
          </a:p>
          <a:p>
            <a:pPr lvl="1" defTabSz="914400">
              <a:lnSpc>
                <a:spcPct val="150000"/>
              </a:lnSpc>
              <a:buClr>
                <a:srgbClr val="000000"/>
              </a:buClr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各工具之功能說明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Gitlab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：負責進行原始碼版控，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環境各建置一套，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環境開發測試完畢後透過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Mirror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的方式複製到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環境。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Redmine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：負責記錄需求的開發與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User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測試紀錄。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Nexus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主要功能是用來儲存、管理、代理、發佈與控制軟體套件（</a:t>
            </a:r>
            <a:r>
              <a:rPr lang="en-US" alt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artifact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）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，與 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Non-OCP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檔案的儲存庫，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Dev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Stage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、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Prod</a:t>
            </a:r>
            <a:r>
              <a:rPr lang="zh-TW" alt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各一部。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Harbor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r>
              <a:rPr lang="en-US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OCP 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映像檔與基礎映像檔儲存庫。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5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b="1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Jenkins</a:t>
            </a:r>
            <a:r>
              <a:rPr lang="zh-TW" b="0" strike="noStrike" spc="-1" dirty="0">
                <a:solidFill>
                  <a:schemeClr val="dk1"/>
                </a:solidFill>
                <a:latin typeface="微軟正黑體"/>
                <a:ea typeface="微軟正黑體"/>
              </a:rPr>
              <a:t>：自動化應用系統佈署工具。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1" name="PlaceHolder 1"/>
          <p:cNvSpPr/>
          <p:nvPr/>
        </p:nvSpPr>
        <p:spPr>
          <a:xfrm>
            <a:off x="398520" y="774720"/>
            <a:ext cx="866700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branch : 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圖片 2"/>
          <p:cNvPicPr/>
          <p:nvPr/>
        </p:nvPicPr>
        <p:blipFill>
          <a:blip r:embed="rId2"/>
          <a:stretch/>
        </p:blipFill>
        <p:spPr>
          <a:xfrm>
            <a:off x="324720" y="1553400"/>
            <a:ext cx="9394920" cy="43848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4" name="PlaceHolder 1"/>
          <p:cNvSpPr/>
          <p:nvPr/>
        </p:nvSpPr>
        <p:spPr>
          <a:xfrm>
            <a:off x="398520" y="774720"/>
            <a:ext cx="866700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520" cy="2561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76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6720" cy="165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1"/>
          <p:cNvSpPr/>
          <p:nvPr/>
        </p:nvSpPr>
        <p:spPr>
          <a:xfrm>
            <a:off x="352440" y="795600"/>
            <a:ext cx="8667000" cy="86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圖片 1"/>
          <p:cNvPicPr/>
          <p:nvPr/>
        </p:nvPicPr>
        <p:blipFill>
          <a:blip r:embed="rId2"/>
          <a:stretch/>
        </p:blipFill>
        <p:spPr>
          <a:xfrm>
            <a:off x="352440" y="1908000"/>
            <a:ext cx="9428760" cy="382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圖片 1"/>
          <p:cNvPicPr/>
          <p:nvPr/>
        </p:nvPicPr>
        <p:blipFill>
          <a:blip r:embed="rId2"/>
          <a:stretch/>
        </p:blipFill>
        <p:spPr>
          <a:xfrm>
            <a:off x="2116800" y="1344960"/>
            <a:ext cx="5743080" cy="51836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4" name="PlaceHolder 1"/>
          <p:cNvSpPr/>
          <p:nvPr/>
        </p:nvSpPr>
        <p:spPr>
          <a:xfrm>
            <a:off x="134640" y="778320"/>
            <a:ext cx="104166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280" cy="4739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86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520" cy="4747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88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圖片 1"/>
          <p:cNvPicPr/>
          <p:nvPr/>
        </p:nvPicPr>
        <p:blipFill>
          <a:blip r:embed="rId2"/>
          <a:stretch/>
        </p:blipFill>
        <p:spPr>
          <a:xfrm>
            <a:off x="996840" y="1394280"/>
            <a:ext cx="8086320" cy="445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操作七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1" name="PlaceHolder 1"/>
          <p:cNvSpPr/>
          <p:nvPr/>
        </p:nvSpPr>
        <p:spPr>
          <a:xfrm>
            <a:off x="352440" y="795600"/>
            <a:ext cx="86670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2" name="PlaceHolder 1"/>
          <p:cNvSpPr/>
          <p:nvPr/>
        </p:nvSpPr>
        <p:spPr>
          <a:xfrm>
            <a:off x="489240" y="795600"/>
            <a:ext cx="9590400" cy="45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圖片 1"/>
          <p:cNvPicPr/>
          <p:nvPr/>
        </p:nvPicPr>
        <p:blipFill>
          <a:blip r:embed="rId2"/>
          <a:stretch/>
        </p:blipFill>
        <p:spPr>
          <a:xfrm>
            <a:off x="941760" y="1401480"/>
            <a:ext cx="8257320" cy="470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操作八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5" name="PlaceHolder 1"/>
          <p:cNvSpPr/>
          <p:nvPr/>
        </p:nvSpPr>
        <p:spPr>
          <a:xfrm>
            <a:off x="638640" y="11577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496" name="PlaceHolder 1"/>
          <p:cNvSpPr/>
          <p:nvPr/>
        </p:nvSpPr>
        <p:spPr>
          <a:xfrm>
            <a:off x="489240" y="79560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1"/>
          <p:cNvSpPr/>
          <p:nvPr/>
        </p:nvSpPr>
        <p:spPr>
          <a:xfrm>
            <a:off x="176760" y="4827240"/>
            <a:ext cx="959040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圖片 1"/>
          <p:cNvPicPr/>
          <p:nvPr/>
        </p:nvPicPr>
        <p:blipFill>
          <a:blip r:embed="rId2"/>
          <a:stretch/>
        </p:blipFill>
        <p:spPr>
          <a:xfrm>
            <a:off x="210960" y="1720080"/>
            <a:ext cx="9642240" cy="28692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99" name="圖片 8"/>
          <p:cNvPicPr/>
          <p:nvPr/>
        </p:nvPicPr>
        <p:blipFill>
          <a:blip r:embed="rId3"/>
          <a:stretch/>
        </p:blipFill>
        <p:spPr>
          <a:xfrm>
            <a:off x="3505680" y="3904200"/>
            <a:ext cx="5799960" cy="2152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操作九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1"/>
          <p:cNvSpPr/>
          <p:nvPr/>
        </p:nvSpPr>
        <p:spPr>
          <a:xfrm>
            <a:off x="352440" y="795600"/>
            <a:ext cx="9567000" cy="81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圖片 1"/>
          <p:cNvPicPr/>
          <p:nvPr/>
        </p:nvPicPr>
        <p:blipFill>
          <a:blip r:embed="rId2"/>
          <a:stretch/>
        </p:blipFill>
        <p:spPr>
          <a:xfrm>
            <a:off x="1331640" y="1634400"/>
            <a:ext cx="7916400" cy="4514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4" name="PlaceHolder 1"/>
          <p:cNvSpPr/>
          <p:nvPr/>
        </p:nvSpPr>
        <p:spPr>
          <a:xfrm>
            <a:off x="331200" y="8388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圖片 1"/>
          <p:cNvPicPr/>
          <p:nvPr/>
        </p:nvPicPr>
        <p:blipFill>
          <a:blip r:embed="rId2"/>
          <a:stretch/>
        </p:blipFill>
        <p:spPr>
          <a:xfrm>
            <a:off x="924120" y="1616040"/>
            <a:ext cx="8096040" cy="41428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Dev to UAT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0" y="915987"/>
            <a:ext cx="9359324" cy="528199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操作十一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7" name="PlaceHolder 1"/>
          <p:cNvSpPr/>
          <p:nvPr/>
        </p:nvSpPr>
        <p:spPr>
          <a:xfrm>
            <a:off x="206280" y="67536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圖片 2"/>
          <p:cNvPicPr/>
          <p:nvPr/>
        </p:nvPicPr>
        <p:blipFill>
          <a:blip r:embed="rId2"/>
          <a:stretch/>
        </p:blipFill>
        <p:spPr>
          <a:xfrm>
            <a:off x="1577880" y="1315080"/>
            <a:ext cx="7214760" cy="4809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操作十二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0" name="PlaceHolder 1"/>
          <p:cNvSpPr/>
          <p:nvPr/>
        </p:nvSpPr>
        <p:spPr>
          <a:xfrm>
            <a:off x="352440" y="795600"/>
            <a:ext cx="86670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320" cy="4398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操作十三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3" name="PlaceHolder 1"/>
          <p:cNvSpPr/>
          <p:nvPr/>
        </p:nvSpPr>
        <p:spPr>
          <a:xfrm>
            <a:off x="352440" y="7956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圖片 1"/>
          <p:cNvPicPr/>
          <p:nvPr/>
        </p:nvPicPr>
        <p:blipFill>
          <a:blip r:embed="rId2"/>
          <a:stretch/>
        </p:blipFill>
        <p:spPr>
          <a:xfrm>
            <a:off x="939960" y="2024640"/>
            <a:ext cx="8200800" cy="3676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操作十四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6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080" cy="2156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518" name="圖片 1"/>
          <p:cNvPicPr/>
          <p:nvPr/>
        </p:nvPicPr>
        <p:blipFill>
          <a:blip r:embed="rId3"/>
          <a:stretch/>
        </p:blipFill>
        <p:spPr>
          <a:xfrm>
            <a:off x="662760" y="1631160"/>
            <a:ext cx="7991280" cy="1914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操作十五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0" name="PlaceHolder 1"/>
          <p:cNvSpPr/>
          <p:nvPr/>
        </p:nvSpPr>
        <p:spPr>
          <a:xfrm>
            <a:off x="324720" y="716400"/>
            <a:ext cx="8667000" cy="73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圖片 1"/>
          <p:cNvPicPr/>
          <p:nvPr/>
        </p:nvPicPr>
        <p:blipFill>
          <a:blip r:embed="rId2"/>
          <a:stretch/>
        </p:blipFill>
        <p:spPr>
          <a:xfrm>
            <a:off x="1916640" y="1440000"/>
            <a:ext cx="6110640" cy="4851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Revert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操作十六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3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4" name="圖片 1"/>
          <p:cNvPicPr/>
          <p:nvPr/>
        </p:nvPicPr>
        <p:blipFill>
          <a:blip r:embed="rId2"/>
          <a:stretch/>
        </p:blipFill>
        <p:spPr>
          <a:xfrm>
            <a:off x="1171080" y="1440000"/>
            <a:ext cx="7830000" cy="469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Tag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1"/>
          <p:cNvSpPr/>
          <p:nvPr/>
        </p:nvSpPr>
        <p:spPr>
          <a:xfrm>
            <a:off x="386640" y="674280"/>
            <a:ext cx="9869400" cy="51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Stage Tag : v20240816.001-t24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v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SIT Tag : s20240816.001-t24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s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緊急上版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 : e20240816.001-t24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(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e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西元日期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8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碼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.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當日流水號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+ </a:t>
            </a:r>
            <a:r>
              <a:rPr lang="en-US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-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+ </a:t>
            </a:r>
            <a:r>
              <a:rPr lang="zh-TW" sz="2400" b="0" strike="noStrike" spc="-1" dirty="0">
                <a:solidFill>
                  <a:srgbClr val="FF0000"/>
                </a:solidFill>
                <a:latin typeface="標楷體"/>
                <a:ea typeface="標楷體"/>
              </a:rPr>
              <a:t>專案名稱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28" name="圖片 1"/>
          <p:cNvPicPr/>
          <p:nvPr/>
        </p:nvPicPr>
        <p:blipFill>
          <a:blip r:embed="rId2"/>
          <a:stretch/>
        </p:blipFill>
        <p:spPr>
          <a:xfrm>
            <a:off x="201600" y="1141560"/>
            <a:ext cx="9751680" cy="4325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30" name="圖片 3"/>
          <p:cNvPicPr/>
          <p:nvPr/>
        </p:nvPicPr>
        <p:blipFill>
          <a:blip r:embed="rId2"/>
          <a:stretch/>
        </p:blipFill>
        <p:spPr>
          <a:xfrm>
            <a:off x="1331640" y="938160"/>
            <a:ext cx="7660800" cy="5189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331640" y="71640"/>
            <a:ext cx="728100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Gitlab Create Tag 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2" name="PlaceHolder 1"/>
          <p:cNvSpPr/>
          <p:nvPr/>
        </p:nvSpPr>
        <p:spPr>
          <a:xfrm>
            <a:off x="334080" y="795600"/>
            <a:ext cx="86670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中可以看到剛剛建立的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圖片 1"/>
          <p:cNvPicPr/>
          <p:nvPr/>
        </p:nvPicPr>
        <p:blipFill>
          <a:blip r:embed="rId2"/>
          <a:stretch/>
        </p:blipFill>
        <p:spPr>
          <a:xfrm>
            <a:off x="1016280" y="1513800"/>
            <a:ext cx="8070480" cy="4510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UAT to PROD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圖片 74"/>
          <p:cNvPicPr/>
          <p:nvPr/>
        </p:nvPicPr>
        <p:blipFill>
          <a:blip r:embed="rId2"/>
          <a:stretch/>
        </p:blipFill>
        <p:spPr>
          <a:xfrm>
            <a:off x="0" y="1816200"/>
            <a:ext cx="10080360" cy="322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影像5"/>
          <p:cNvPicPr/>
          <p:nvPr/>
        </p:nvPicPr>
        <p:blipFill>
          <a:blip r:embed="rId2"/>
          <a:stretch/>
        </p:blipFill>
        <p:spPr>
          <a:xfrm>
            <a:off x="372960" y="795600"/>
            <a:ext cx="9199080" cy="4971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35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GitLab </a:t>
            </a: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版控 – 權限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文字方塊 5"/>
          <p:cNvSpPr/>
          <p:nvPr/>
        </p:nvSpPr>
        <p:spPr>
          <a:xfrm>
            <a:off x="171720" y="905400"/>
            <a:ext cx="8793720" cy="100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以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SpringBoot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為例說明。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開發環境、驗證環境、正式環境之設定檔，應透過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Gitlab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進行版本控管，並使用 </a:t>
            </a:r>
            <a:r>
              <a:rPr lang="en-US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Profile </a:t>
            </a:r>
            <a:r>
              <a:rPr lang="zh-TW" sz="20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來管理多環境配置。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–配置多環境的設定檔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內容版面配置區 2"/>
          <p:cNvSpPr/>
          <p:nvPr/>
        </p:nvSpPr>
        <p:spPr>
          <a:xfrm>
            <a:off x="257760" y="914040"/>
            <a:ext cx="936072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在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src/main/resources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目錄下創建多個配置文件：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application-dev.properties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開發環境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application-stage.properties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驗證環境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   - application-prod.properties (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正式環境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應用系統設定檔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管控原則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文字方塊 5"/>
          <p:cNvSpPr/>
          <p:nvPr/>
        </p:nvSpPr>
        <p:spPr>
          <a:xfrm>
            <a:off x="171720" y="905400"/>
            <a:ext cx="879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 Boot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根據 </a:t>
            </a:r>
            <a:r>
              <a:rPr lang="en-US" sz="2400" b="1" strike="noStrike" spc="-1">
                <a:solidFill>
                  <a:schemeClr val="dk2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設定載入對應的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文件。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設定檔案的載入順序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先載入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然後載入 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application-{profile}.properties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如何設定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spring.profiles.active </a:t>
            </a: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啟動時加入環境參數“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-Dspring.profiles.active=dev”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在開發工具設定。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800280" lvl="1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lang="zh-TW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在執行容器設定環境變數。</a:t>
            </a:r>
            <a:r>
              <a:rPr lang="en-US" sz="2400" b="0" strike="noStrike" spc="-1">
                <a:solidFill>
                  <a:schemeClr val="dk1"/>
                </a:solidFill>
                <a:latin typeface="微軟正黑體"/>
                <a:ea typeface="微軟正黑體"/>
              </a:rPr>
              <a:t>(Stage/Prod)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文字方塊 1"/>
          <p:cNvSpPr/>
          <p:nvPr/>
        </p:nvSpPr>
        <p:spPr>
          <a:xfrm>
            <a:off x="5651280" y="1558800"/>
            <a:ext cx="3891240" cy="8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※</a:t>
            </a: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建議直接刪除</a:t>
            </a:r>
            <a:r>
              <a:rPr lang="en-US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application.properties</a:t>
            </a:r>
            <a:br>
              <a:rPr sz="1600"/>
            </a:b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僅留下每個環境設定檔，獲利用繼承的方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zh-TW" sz="1600" b="0" strike="noStrike" spc="-1">
                <a:solidFill>
                  <a:srgbClr val="FF0000"/>
                </a:solidFill>
                <a:latin typeface="微軟正黑體"/>
                <a:ea typeface="微軟正黑體"/>
              </a:rPr>
              <a:t>式，避免衝突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 12"/>
          <p:cNvPicPr/>
          <p:nvPr/>
        </p:nvPicPr>
        <p:blipFill>
          <a:blip r:embed="rId2"/>
          <a:stretch/>
        </p:blipFill>
        <p:spPr>
          <a:xfrm>
            <a:off x="276840" y="1177200"/>
            <a:ext cx="9526680" cy="5511240"/>
          </a:xfrm>
          <a:prstGeom prst="rect">
            <a:avLst/>
          </a:prstGeom>
          <a:ln w="0">
            <a:noFill/>
          </a:ln>
        </p:spPr>
      </p:pic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Eclipse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5" name="矩形 9"/>
          <p:cNvSpPr/>
          <p:nvPr/>
        </p:nvSpPr>
        <p:spPr>
          <a:xfrm>
            <a:off x="3312000" y="3717000"/>
            <a:ext cx="1367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圖片 3"/>
          <p:cNvPicPr/>
          <p:nvPr/>
        </p:nvPicPr>
        <p:blipFill>
          <a:blip r:embed="rId2"/>
          <a:stretch/>
        </p:blipFill>
        <p:spPr>
          <a:xfrm>
            <a:off x="792000" y="1121400"/>
            <a:ext cx="7990920" cy="559764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IDEA 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8" name="矩形 9"/>
          <p:cNvSpPr/>
          <p:nvPr/>
        </p:nvSpPr>
        <p:spPr>
          <a:xfrm>
            <a:off x="3240000" y="3930480"/>
            <a:ext cx="2016000" cy="431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圖片 5"/>
          <p:cNvPicPr/>
          <p:nvPr/>
        </p:nvPicPr>
        <p:blipFill>
          <a:blip r:embed="rId2"/>
          <a:stretch/>
        </p:blipFill>
        <p:spPr>
          <a:xfrm>
            <a:off x="98280" y="1700640"/>
            <a:ext cx="9898560" cy="361800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命令行參數設定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1" name="矩形 6"/>
          <p:cNvSpPr/>
          <p:nvPr/>
        </p:nvSpPr>
        <p:spPr>
          <a:xfrm>
            <a:off x="3384000" y="1772640"/>
            <a:ext cx="1872000" cy="14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2" name="矩形 7"/>
          <p:cNvSpPr/>
          <p:nvPr/>
        </p:nvSpPr>
        <p:spPr>
          <a:xfrm>
            <a:off x="7344720" y="3717000"/>
            <a:ext cx="2735640" cy="21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圖片 4"/>
          <p:cNvPicPr/>
          <p:nvPr/>
        </p:nvPicPr>
        <p:blipFill>
          <a:blip r:embed="rId2"/>
          <a:stretch/>
        </p:blipFill>
        <p:spPr>
          <a:xfrm>
            <a:off x="104400" y="2174040"/>
            <a:ext cx="9880200" cy="2509920"/>
          </a:xfrm>
          <a:prstGeom prst="rect">
            <a:avLst/>
          </a:prstGeom>
          <a:ln w="0">
            <a:noFill/>
          </a:ln>
        </p:spPr>
      </p:pic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方法一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調整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conf/context.xml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配置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6" name="矩形 8"/>
          <p:cNvSpPr/>
          <p:nvPr/>
        </p:nvSpPr>
        <p:spPr>
          <a:xfrm>
            <a:off x="720000" y="3501000"/>
            <a:ext cx="892872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圖片 5"/>
          <p:cNvPicPr/>
          <p:nvPr/>
        </p:nvPicPr>
        <p:blipFill>
          <a:blip r:embed="rId2"/>
          <a:stretch/>
        </p:blipFill>
        <p:spPr>
          <a:xfrm>
            <a:off x="230400" y="2091240"/>
            <a:ext cx="9345600" cy="1197000"/>
          </a:xfrm>
          <a:prstGeom prst="rect">
            <a:avLst/>
          </a:prstGeom>
          <a:ln w="0">
            <a:noFill/>
          </a:ln>
        </p:spPr>
      </p:pic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3640" y="14846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方法二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catalina.sh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或 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catalina.bat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文件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0" name="矩形 8"/>
          <p:cNvSpPr/>
          <p:nvPr/>
        </p:nvSpPr>
        <p:spPr>
          <a:xfrm>
            <a:off x="720000" y="3069000"/>
            <a:ext cx="7056360" cy="2091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61" name="圖片 7"/>
          <p:cNvPicPr/>
          <p:nvPr/>
        </p:nvPicPr>
        <p:blipFill>
          <a:blip r:embed="rId3"/>
          <a:stretch/>
        </p:blipFill>
        <p:spPr>
          <a:xfrm>
            <a:off x="230400" y="3978000"/>
            <a:ext cx="8735400" cy="1342800"/>
          </a:xfrm>
          <a:prstGeom prst="rect">
            <a:avLst/>
          </a:prstGeom>
          <a:ln w="0">
            <a:noFill/>
          </a:ln>
        </p:spPr>
      </p:pic>
      <p:sp>
        <p:nvSpPr>
          <p:cNvPr id="562" name="矩形 9"/>
          <p:cNvSpPr/>
          <p:nvPr/>
        </p:nvSpPr>
        <p:spPr>
          <a:xfrm>
            <a:off x="988200" y="4869000"/>
            <a:ext cx="7219800" cy="246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圖片 12"/>
          <p:cNvPicPr/>
          <p:nvPr/>
        </p:nvPicPr>
        <p:blipFill>
          <a:blip r:embed="rId2"/>
          <a:stretch/>
        </p:blipFill>
        <p:spPr>
          <a:xfrm>
            <a:off x="503640" y="2169000"/>
            <a:ext cx="8713080" cy="46580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6" name="矩形 15"/>
          <p:cNvSpPr/>
          <p:nvPr/>
        </p:nvSpPr>
        <p:spPr>
          <a:xfrm>
            <a:off x="5040360" y="4060440"/>
            <a:ext cx="117972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7" name="矩形 16"/>
          <p:cNvSpPr/>
          <p:nvPr/>
        </p:nvSpPr>
        <p:spPr>
          <a:xfrm>
            <a:off x="5544360" y="5229360"/>
            <a:ext cx="719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2880000" y="5373360"/>
            <a:ext cx="1295640" cy="359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9" name="文字方塊 18"/>
          <p:cNvSpPr/>
          <p:nvPr/>
        </p:nvSpPr>
        <p:spPr>
          <a:xfrm>
            <a:off x="2520000" y="5292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1.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文字方塊 19"/>
          <p:cNvSpPr/>
          <p:nvPr/>
        </p:nvSpPr>
        <p:spPr>
          <a:xfrm>
            <a:off x="5234760" y="522000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2.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文字方塊 20"/>
          <p:cNvSpPr/>
          <p:nvPr/>
        </p:nvSpPr>
        <p:spPr>
          <a:xfrm>
            <a:off x="4780440" y="3875760"/>
            <a:ext cx="3596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73D227"/>
                </a:solidFill>
                <a:latin typeface="Arial"/>
              </a:rPr>
              <a:t>3.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文字方塊 21"/>
          <p:cNvSpPr/>
          <p:nvPr/>
        </p:nvSpPr>
        <p:spPr>
          <a:xfrm>
            <a:off x="503640" y="1651680"/>
            <a:ext cx="53434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1: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新增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45;p45"/>
          <p:cNvSpPr/>
          <p:nvPr/>
        </p:nvSpPr>
        <p:spPr>
          <a:xfrm>
            <a:off x="257760" y="193680"/>
            <a:ext cx="9008640" cy="579960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TW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應用系統上版流程 </a:t>
            </a:r>
            <a:r>
              <a:rPr lang="en-US" sz="3600" b="1" strike="noStrike" spc="-1">
                <a:solidFill>
                  <a:schemeClr val="lt1"/>
                </a:solidFill>
                <a:latin typeface="Microsoft JhengHei Light"/>
                <a:ea typeface="Microsoft JhengHei Light"/>
              </a:rPr>
              <a:t>– 各流程負責人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圖片 7"/>
          <p:cNvPicPr/>
          <p:nvPr/>
        </p:nvPicPr>
        <p:blipFill>
          <a:blip r:embed="rId2"/>
          <a:stretch/>
        </p:blipFill>
        <p:spPr>
          <a:xfrm>
            <a:off x="60840" y="1149480"/>
            <a:ext cx="9958680" cy="430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3640" y="116640"/>
            <a:ext cx="90723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Tomcat</a:t>
            </a:r>
            <a:r>
              <a:rPr lang="zh-TW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設定 </a:t>
            </a:r>
            <a:r>
              <a:rPr lang="en-US" sz="44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spring.profiles.active </a:t>
            </a:r>
            <a:endParaRPr lang="en-US" sz="4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74840" y="1166040"/>
            <a:ext cx="928872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方法三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: tomcat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綁定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windows 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環境變數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5" name="圖片 4"/>
          <p:cNvPicPr/>
          <p:nvPr/>
        </p:nvPicPr>
        <p:blipFill>
          <a:blip r:embed="rId2"/>
          <a:stretch/>
        </p:blipFill>
        <p:spPr>
          <a:xfrm>
            <a:off x="283320" y="3080520"/>
            <a:ext cx="9428760" cy="1044720"/>
          </a:xfrm>
          <a:prstGeom prst="rect">
            <a:avLst/>
          </a:prstGeom>
          <a:ln w="0">
            <a:noFill/>
          </a:ln>
        </p:spPr>
      </p:pic>
      <p:sp>
        <p:nvSpPr>
          <p:cNvPr id="576" name="矩形 5"/>
          <p:cNvSpPr/>
          <p:nvPr/>
        </p:nvSpPr>
        <p:spPr>
          <a:xfrm>
            <a:off x="492840" y="3080520"/>
            <a:ext cx="8741520" cy="215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7" name="文字方塊 6"/>
          <p:cNvSpPr/>
          <p:nvPr/>
        </p:nvSpPr>
        <p:spPr>
          <a:xfrm>
            <a:off x="283320" y="2294280"/>
            <a:ext cx="4112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步驟</a:t>
            </a:r>
            <a:r>
              <a:rPr lang="en-US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2:</a:t>
            </a:r>
            <a:r>
              <a:rPr lang="zh-TW" sz="280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修改</a:t>
            </a:r>
            <a:r>
              <a:rPr lang="en-US" sz="2800" b="0" strike="noStrike" spc="-1">
                <a:solidFill>
                  <a:schemeClr val="dk1"/>
                </a:solidFill>
                <a:latin typeface="Arial"/>
                <a:ea typeface="微軟正黑體"/>
              </a:rPr>
              <a:t>catalina.bat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56320"/>
            <a:ext cx="842292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79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160" cy="174240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0" name="PlaceHolder 3"/>
          <p:cNvSpPr/>
          <p:nvPr/>
        </p:nvSpPr>
        <p:spPr>
          <a:xfrm>
            <a:off x="997560" y="980280"/>
            <a:ext cx="83106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66440" y="277200"/>
            <a:ext cx="8265960" cy="72324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2" name="PlaceHolder 3"/>
          <p:cNvSpPr/>
          <p:nvPr/>
        </p:nvSpPr>
        <p:spPr>
          <a:xfrm>
            <a:off x="596880" y="1634760"/>
            <a:ext cx="3010320" cy="178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080" cy="501660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3"/>
          <p:cNvSpPr/>
          <p:nvPr/>
        </p:nvSpPr>
        <p:spPr>
          <a:xfrm>
            <a:off x="739080" y="1001160"/>
            <a:ext cx="904968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000" cy="44823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6" name="PlaceHolder 1"/>
          <p:cNvSpPr/>
          <p:nvPr/>
        </p:nvSpPr>
        <p:spPr>
          <a:xfrm>
            <a:off x="739080" y="277200"/>
            <a:ext cx="82933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/>
          <p:nvPr/>
        </p:nvSpPr>
        <p:spPr>
          <a:xfrm>
            <a:off x="748080" y="237960"/>
            <a:ext cx="829044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560" cy="40003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589" name="PlaceHolder 3"/>
          <p:cNvSpPr/>
          <p:nvPr/>
        </p:nvSpPr>
        <p:spPr>
          <a:xfrm>
            <a:off x="392400" y="961920"/>
            <a:ext cx="9221760" cy="8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3"/>
          <p:cNvSpPr/>
          <p:nvPr/>
        </p:nvSpPr>
        <p:spPr>
          <a:xfrm>
            <a:off x="415637" y="905165"/>
            <a:ext cx="9310254" cy="51538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pom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file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須為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流水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號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或唯一值</a:t>
            </a:r>
            <a:endParaRPr lang="en-US" altLang="zh-TW" sz="2400" b="0" strike="noStrike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以避免覆蓋前一版本的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 err="1">
                <a:solidFill>
                  <a:srgbClr val="002060"/>
                </a:solidFill>
                <a:latin typeface="標楷體"/>
                <a:ea typeface="標楷體"/>
              </a:rPr>
              <a:t>groupId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spc="-1" dirty="0">
              <a:solidFill>
                <a:srgbClr val="002060"/>
              </a:solidFill>
              <a:latin typeface="標楷體"/>
              <a:ea typeface="標楷體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根據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pom.xml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定義 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groupId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 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tw.com.scsb.ncbs.utility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 err="1">
                <a:ea typeface="IBM Plex Sans" charset="0"/>
                <a:cs typeface="IBM Plex Sans" charset="0"/>
              </a:rPr>
              <a:t>artifactId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0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 Project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名稱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Version: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0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使用流水號或唯一值</a:t>
            </a:r>
            <a:endParaRPr kumimoji="1" lang="en-US" altLang="zh-TW" sz="20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ea typeface="IBM Plex Sans" charset="0"/>
                <a:cs typeface="IBM Plex Sans" charset="0"/>
              </a:rPr>
              <a:t>Utility:</a:t>
            </a:r>
            <a:r>
              <a:rPr kumimoji="1" lang="zh-TW" altLang="en-US" sz="20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000" dirty="0">
                <a:ea typeface="IBM Plex Sans" charset="0"/>
                <a:cs typeface="IBM Plex Sans" charset="0"/>
              </a:rPr>
              <a:t>&lt;Major&gt;.&lt;Minor&gt;.&lt;Patch&gt;</a:t>
            </a: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1"/>
          <p:cNvSpPr/>
          <p:nvPr/>
        </p:nvSpPr>
        <p:spPr>
          <a:xfrm>
            <a:off x="962280" y="71640"/>
            <a:ext cx="8070120" cy="72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200" cy="1513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Google Shape;1127;p41"/>
          <p:cNvSpPr/>
          <p:nvPr/>
        </p:nvSpPr>
        <p:spPr>
          <a:xfrm>
            <a:off x="4015440" y="2664360"/>
            <a:ext cx="2011680" cy="20116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6" name="Google Shape;1147;p41"/>
          <p:cNvSpPr/>
          <p:nvPr/>
        </p:nvSpPr>
        <p:spPr>
          <a:xfrm>
            <a:off x="3602520" y="1936800"/>
            <a:ext cx="761040" cy="7610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7" name="Google Shape;1148;p41"/>
          <p:cNvSpPr/>
          <p:nvPr/>
        </p:nvSpPr>
        <p:spPr>
          <a:xfrm>
            <a:off x="2910960" y="3289680"/>
            <a:ext cx="761040" cy="7610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Google Shape;1149;p41"/>
          <p:cNvSpPr/>
          <p:nvPr/>
        </p:nvSpPr>
        <p:spPr>
          <a:xfrm>
            <a:off x="3602520" y="4642560"/>
            <a:ext cx="761040" cy="761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Google Shape;1150;p41"/>
          <p:cNvSpPr/>
          <p:nvPr/>
        </p:nvSpPr>
        <p:spPr>
          <a:xfrm>
            <a:off x="4108320" y="3742560"/>
            <a:ext cx="1860480" cy="31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1151;p41"/>
          <p:cNvSpPr/>
          <p:nvPr/>
        </p:nvSpPr>
        <p:spPr>
          <a:xfrm>
            <a:off x="5663520" y="1936800"/>
            <a:ext cx="761040" cy="761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1" name="Google Shape;1152;p41"/>
          <p:cNvSpPr/>
          <p:nvPr/>
        </p:nvSpPr>
        <p:spPr>
          <a:xfrm>
            <a:off x="5663520" y="4642560"/>
            <a:ext cx="761040" cy="7610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2" name="Google Shape;1153;p41"/>
          <p:cNvSpPr/>
          <p:nvPr/>
        </p:nvSpPr>
        <p:spPr>
          <a:xfrm>
            <a:off x="6405840" y="3289680"/>
            <a:ext cx="761040" cy="76104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03" name="Google Shape;1154;p41"/>
          <p:cNvGrpSpPr/>
          <p:nvPr/>
        </p:nvGrpSpPr>
        <p:grpSpPr>
          <a:xfrm>
            <a:off x="4859640" y="3260880"/>
            <a:ext cx="358560" cy="381600"/>
            <a:chOff x="4859640" y="3260880"/>
            <a:chExt cx="358560" cy="381600"/>
          </a:xfrm>
        </p:grpSpPr>
        <p:sp>
          <p:nvSpPr>
            <p:cNvPr id="604" name="Google Shape;1155;p41"/>
            <p:cNvSpPr/>
            <p:nvPr/>
          </p:nvSpPr>
          <p:spPr>
            <a:xfrm>
              <a:off x="5039280" y="3260880"/>
              <a:ext cx="20160" cy="5508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55080"/>
                <a:gd name="textAreaBottom" fmla="*/ 57600 h 5508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5" name="Google Shape;1156;p41"/>
            <p:cNvSpPr/>
            <p:nvPr/>
          </p:nvSpPr>
          <p:spPr>
            <a:xfrm>
              <a:off x="510804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6" name="Google Shape;1157;p41"/>
            <p:cNvSpPr/>
            <p:nvPr/>
          </p:nvSpPr>
          <p:spPr>
            <a:xfrm>
              <a:off x="5174640" y="3420000"/>
              <a:ext cx="43560" cy="212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7" name="Google Shape;1158;p41"/>
            <p:cNvSpPr/>
            <p:nvPr/>
          </p:nvSpPr>
          <p:spPr>
            <a:xfrm>
              <a:off x="4859640" y="3420000"/>
              <a:ext cx="43560" cy="201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0160"/>
                <a:gd name="textAreaBottom" fmla="*/ 22680 h 2016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8" name="Google Shape;1159;p41"/>
            <p:cNvSpPr/>
            <p:nvPr/>
          </p:nvSpPr>
          <p:spPr>
            <a:xfrm>
              <a:off x="4948920" y="3285360"/>
              <a:ext cx="43560" cy="4176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09" name="Google Shape;1160;p41"/>
            <p:cNvSpPr/>
            <p:nvPr/>
          </p:nvSpPr>
          <p:spPr>
            <a:xfrm>
              <a:off x="4880160" y="3329640"/>
              <a:ext cx="45720" cy="3132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1320"/>
                <a:gd name="textAreaBottom" fmla="*/ 33840 h 3132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0" name="Google Shape;1161;p41"/>
            <p:cNvSpPr/>
            <p:nvPr/>
          </p:nvSpPr>
          <p:spPr>
            <a:xfrm>
              <a:off x="5151240" y="3330000"/>
              <a:ext cx="45720" cy="3240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32400"/>
                <a:gd name="textAreaBottom" fmla="*/ 34920 h 3240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1" name="Google Shape;1162;p41"/>
            <p:cNvSpPr/>
            <p:nvPr/>
          </p:nvSpPr>
          <p:spPr>
            <a:xfrm>
              <a:off x="4921200" y="3327480"/>
              <a:ext cx="228240" cy="315000"/>
            </a:xfrm>
            <a:custGeom>
              <a:avLst/>
              <a:gdLst>
                <a:gd name="textAreaLeft" fmla="*/ 0 w 228240"/>
                <a:gd name="textAreaRight" fmla="*/ 230760 w 228240"/>
                <a:gd name="textAreaTop" fmla="*/ 0 h 315000"/>
                <a:gd name="textAreaBottom" fmla="*/ 317520 h 31500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12" name="Google Shape;1163;p41"/>
          <p:cNvSpPr/>
          <p:nvPr/>
        </p:nvSpPr>
        <p:spPr>
          <a:xfrm>
            <a:off x="5842800" y="4822560"/>
            <a:ext cx="402480" cy="401400"/>
          </a:xfrm>
          <a:custGeom>
            <a:avLst/>
            <a:gdLst>
              <a:gd name="textAreaLeft" fmla="*/ 0 w 402480"/>
              <a:gd name="textAreaRight" fmla="*/ 405000 w 402480"/>
              <a:gd name="textAreaTop" fmla="*/ 0 h 401400"/>
              <a:gd name="textAreaBottom" fmla="*/ 403920 h 40140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613" name="Google Shape;1164;p41"/>
          <p:cNvGrpSpPr/>
          <p:nvPr/>
        </p:nvGrpSpPr>
        <p:grpSpPr>
          <a:xfrm>
            <a:off x="6584760" y="3468960"/>
            <a:ext cx="403200" cy="402480"/>
            <a:chOff x="6584760" y="3468960"/>
            <a:chExt cx="403200" cy="402480"/>
          </a:xfrm>
        </p:grpSpPr>
        <p:sp>
          <p:nvSpPr>
            <p:cNvPr id="614" name="Google Shape;1165;p41"/>
            <p:cNvSpPr/>
            <p:nvPr/>
          </p:nvSpPr>
          <p:spPr>
            <a:xfrm>
              <a:off x="6790680" y="3468960"/>
              <a:ext cx="78840" cy="85680"/>
            </a:xfrm>
            <a:custGeom>
              <a:avLst/>
              <a:gdLst>
                <a:gd name="textAreaLeft" fmla="*/ 0 w 78840"/>
                <a:gd name="textAreaRight" fmla="*/ 81360 w 78840"/>
                <a:gd name="textAreaTop" fmla="*/ 0 h 85680"/>
                <a:gd name="textAreaBottom" fmla="*/ 88200 h 8568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5" name="Google Shape;1166;p41"/>
            <p:cNvSpPr/>
            <p:nvPr/>
          </p:nvSpPr>
          <p:spPr>
            <a:xfrm>
              <a:off x="6584760" y="3522240"/>
              <a:ext cx="403200" cy="349200"/>
            </a:xfrm>
            <a:custGeom>
              <a:avLst/>
              <a:gdLst>
                <a:gd name="textAreaLeft" fmla="*/ 0 w 403200"/>
                <a:gd name="textAreaRight" fmla="*/ 405720 w 403200"/>
                <a:gd name="textAreaTop" fmla="*/ 0 h 349200"/>
                <a:gd name="textAreaBottom" fmla="*/ 351720 h 34920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16" name="Google Shape;1167;p41"/>
          <p:cNvGrpSpPr/>
          <p:nvPr/>
        </p:nvGrpSpPr>
        <p:grpSpPr>
          <a:xfrm>
            <a:off x="3790800" y="2126880"/>
            <a:ext cx="384120" cy="380520"/>
            <a:chOff x="3790800" y="2126880"/>
            <a:chExt cx="384120" cy="380520"/>
          </a:xfrm>
        </p:grpSpPr>
        <p:sp>
          <p:nvSpPr>
            <p:cNvPr id="617" name="Google Shape;1168;p41"/>
            <p:cNvSpPr/>
            <p:nvPr/>
          </p:nvSpPr>
          <p:spPr>
            <a:xfrm>
              <a:off x="3813480" y="2126880"/>
              <a:ext cx="268560" cy="380520"/>
            </a:xfrm>
            <a:custGeom>
              <a:avLst/>
              <a:gdLst>
                <a:gd name="textAreaLeft" fmla="*/ 0 w 268560"/>
                <a:gd name="textAreaRight" fmla="*/ 271080 w 268560"/>
                <a:gd name="textAreaTop" fmla="*/ 0 h 380520"/>
                <a:gd name="textAreaBottom" fmla="*/ 383040 h 38052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8" name="Google Shape;1169;p41"/>
            <p:cNvSpPr/>
            <p:nvPr/>
          </p:nvSpPr>
          <p:spPr>
            <a:xfrm>
              <a:off x="4102560" y="2216160"/>
              <a:ext cx="72360" cy="70560"/>
            </a:xfrm>
            <a:custGeom>
              <a:avLst/>
              <a:gdLst>
                <a:gd name="textAreaLeft" fmla="*/ 0 w 72360"/>
                <a:gd name="textAreaRight" fmla="*/ 74880 w 72360"/>
                <a:gd name="textAreaTop" fmla="*/ 0 h 70560"/>
                <a:gd name="textAreaBottom" fmla="*/ 73080 h 7056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19" name="Google Shape;1170;p41"/>
            <p:cNvSpPr/>
            <p:nvPr/>
          </p:nvSpPr>
          <p:spPr>
            <a:xfrm>
              <a:off x="3975480" y="2356920"/>
              <a:ext cx="57960" cy="56160"/>
            </a:xfrm>
            <a:custGeom>
              <a:avLst/>
              <a:gdLst>
                <a:gd name="textAreaLeft" fmla="*/ 0 w 57960"/>
                <a:gd name="textAreaRight" fmla="*/ 60480 w 57960"/>
                <a:gd name="textAreaTop" fmla="*/ 0 h 56160"/>
                <a:gd name="textAreaBottom" fmla="*/ 58680 h 5616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0" name="Google Shape;1171;p41"/>
            <p:cNvSpPr/>
            <p:nvPr/>
          </p:nvSpPr>
          <p:spPr>
            <a:xfrm>
              <a:off x="4007160" y="2258280"/>
              <a:ext cx="124920" cy="124920"/>
            </a:xfrm>
            <a:custGeom>
              <a:avLst/>
              <a:gdLst>
                <a:gd name="textAreaLeft" fmla="*/ 0 w 124920"/>
                <a:gd name="textAreaRight" fmla="*/ 127440 w 124920"/>
                <a:gd name="textAreaTop" fmla="*/ 0 h 124920"/>
                <a:gd name="textAreaBottom" fmla="*/ 127440 h 12492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1" name="Google Shape;1172;p41"/>
            <p:cNvSpPr/>
            <p:nvPr/>
          </p:nvSpPr>
          <p:spPr>
            <a:xfrm>
              <a:off x="4017600" y="2132280"/>
              <a:ext cx="59040" cy="59040"/>
            </a:xfrm>
            <a:custGeom>
              <a:avLst/>
              <a:gdLst>
                <a:gd name="textAreaLeft" fmla="*/ 0 w 59040"/>
                <a:gd name="textAreaRight" fmla="*/ 61560 w 59040"/>
                <a:gd name="textAreaTop" fmla="*/ 0 h 59040"/>
                <a:gd name="textAreaBottom" fmla="*/ 61560 h 5904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2" name="Google Shape;1173;p41"/>
            <p:cNvSpPr/>
            <p:nvPr/>
          </p:nvSpPr>
          <p:spPr>
            <a:xfrm>
              <a:off x="3790800" y="2465640"/>
              <a:ext cx="214200" cy="41760"/>
            </a:xfrm>
            <a:custGeom>
              <a:avLst/>
              <a:gdLst>
                <a:gd name="textAreaLeft" fmla="*/ 0 w 214200"/>
                <a:gd name="textAreaRight" fmla="*/ 216720 w 21420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23" name="Google Shape;1174;p41"/>
          <p:cNvGrpSpPr/>
          <p:nvPr/>
        </p:nvGrpSpPr>
        <p:grpSpPr>
          <a:xfrm>
            <a:off x="3100320" y="3479040"/>
            <a:ext cx="382680" cy="382320"/>
            <a:chOff x="3100320" y="3479040"/>
            <a:chExt cx="382680" cy="382320"/>
          </a:xfrm>
        </p:grpSpPr>
        <p:sp>
          <p:nvSpPr>
            <p:cNvPr id="624" name="Google Shape;1175;p41"/>
            <p:cNvSpPr/>
            <p:nvPr/>
          </p:nvSpPr>
          <p:spPr>
            <a:xfrm>
              <a:off x="3167280" y="3592080"/>
              <a:ext cx="20160" cy="11052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5" name="Google Shape;1176;p41"/>
            <p:cNvSpPr/>
            <p:nvPr/>
          </p:nvSpPr>
          <p:spPr>
            <a:xfrm>
              <a:off x="3394800" y="3592080"/>
              <a:ext cx="21240" cy="11052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6" name="Google Shape;1177;p41"/>
            <p:cNvSpPr/>
            <p:nvPr/>
          </p:nvSpPr>
          <p:spPr>
            <a:xfrm>
              <a:off x="3167280" y="3727440"/>
              <a:ext cx="20160" cy="1328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7" name="Google Shape;1178;p41"/>
            <p:cNvSpPr/>
            <p:nvPr/>
          </p:nvSpPr>
          <p:spPr>
            <a:xfrm>
              <a:off x="3394800" y="3727440"/>
              <a:ext cx="21240" cy="132840"/>
            </a:xfrm>
            <a:custGeom>
              <a:avLst/>
              <a:gdLst>
                <a:gd name="textAreaLeft" fmla="*/ 0 w 21240"/>
                <a:gd name="textAreaRight" fmla="*/ 23760 w 2124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8" name="Google Shape;1179;p41"/>
            <p:cNvSpPr/>
            <p:nvPr/>
          </p:nvSpPr>
          <p:spPr>
            <a:xfrm>
              <a:off x="310032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29" name="Google Shape;1180;p41"/>
            <p:cNvSpPr/>
            <p:nvPr/>
          </p:nvSpPr>
          <p:spPr>
            <a:xfrm>
              <a:off x="3213360" y="3592080"/>
              <a:ext cx="156600" cy="11052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0" name="Google Shape;1181;p41"/>
            <p:cNvSpPr/>
            <p:nvPr/>
          </p:nvSpPr>
          <p:spPr>
            <a:xfrm>
              <a:off x="3440160" y="3710880"/>
              <a:ext cx="42840" cy="15048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50480"/>
                <a:gd name="textAreaBottom" fmla="*/ 153000 h 15048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1" name="Google Shape;1182;p41"/>
            <p:cNvSpPr/>
            <p:nvPr/>
          </p:nvSpPr>
          <p:spPr>
            <a:xfrm>
              <a:off x="3100320" y="3710880"/>
              <a:ext cx="42840" cy="14940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49400"/>
                <a:gd name="textAreaBottom" fmla="*/ 151920 h 14940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2" name="Google Shape;1183;p41"/>
            <p:cNvSpPr/>
            <p:nvPr/>
          </p:nvSpPr>
          <p:spPr>
            <a:xfrm>
              <a:off x="3281040" y="3727440"/>
              <a:ext cx="20160" cy="21240"/>
            </a:xfrm>
            <a:custGeom>
              <a:avLst/>
              <a:gdLst>
                <a:gd name="textAreaLeft" fmla="*/ 0 w 20160"/>
                <a:gd name="textAreaRight" fmla="*/ 22680 w 2016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3" name="Google Shape;1184;p41"/>
            <p:cNvSpPr/>
            <p:nvPr/>
          </p:nvSpPr>
          <p:spPr>
            <a:xfrm>
              <a:off x="3440160" y="3592080"/>
              <a:ext cx="42840" cy="110520"/>
            </a:xfrm>
            <a:custGeom>
              <a:avLst/>
              <a:gdLst>
                <a:gd name="textAreaLeft" fmla="*/ 0 w 42840"/>
                <a:gd name="textAreaRight" fmla="*/ 45360 w 42840"/>
                <a:gd name="textAreaTop" fmla="*/ 0 h 110520"/>
                <a:gd name="textAreaBottom" fmla="*/ 113040 h 11052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4" name="Google Shape;1185;p41"/>
            <p:cNvSpPr/>
            <p:nvPr/>
          </p:nvSpPr>
          <p:spPr>
            <a:xfrm>
              <a:off x="3213360" y="3727440"/>
              <a:ext cx="156600" cy="132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132840"/>
                <a:gd name="textAreaBottom" fmla="*/ 135360 h 13284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5" name="Google Shape;1186;p41"/>
            <p:cNvSpPr/>
            <p:nvPr/>
          </p:nvSpPr>
          <p:spPr>
            <a:xfrm>
              <a:off x="3212280" y="3479040"/>
              <a:ext cx="156600" cy="87840"/>
            </a:xfrm>
            <a:custGeom>
              <a:avLst/>
              <a:gdLst>
                <a:gd name="textAreaLeft" fmla="*/ 0 w 156600"/>
                <a:gd name="textAreaRight" fmla="*/ 159120 w 15660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636" name="Google Shape;1187;p41"/>
          <p:cNvGrpSpPr/>
          <p:nvPr/>
        </p:nvGrpSpPr>
        <p:grpSpPr>
          <a:xfrm>
            <a:off x="5852160" y="2161080"/>
            <a:ext cx="383760" cy="312480"/>
            <a:chOff x="5852160" y="2161080"/>
            <a:chExt cx="383760" cy="312480"/>
          </a:xfrm>
        </p:grpSpPr>
        <p:sp>
          <p:nvSpPr>
            <p:cNvPr id="637" name="Google Shape;1188;p41"/>
            <p:cNvSpPr/>
            <p:nvPr/>
          </p:nvSpPr>
          <p:spPr>
            <a:xfrm>
              <a:off x="6180840" y="2296440"/>
              <a:ext cx="55080" cy="21240"/>
            </a:xfrm>
            <a:custGeom>
              <a:avLst/>
              <a:gdLst>
                <a:gd name="textAreaLeft" fmla="*/ 0 w 55080"/>
                <a:gd name="textAreaRight" fmla="*/ 57600 w 55080"/>
                <a:gd name="textAreaTop" fmla="*/ 0 h 21240"/>
                <a:gd name="textAreaBottom" fmla="*/ 23760 h 2124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8" name="Google Shape;1189;p41"/>
            <p:cNvSpPr/>
            <p:nvPr/>
          </p:nvSpPr>
          <p:spPr>
            <a:xfrm>
              <a:off x="6167520" y="2342520"/>
              <a:ext cx="45720" cy="41760"/>
            </a:xfrm>
            <a:custGeom>
              <a:avLst/>
              <a:gdLst>
                <a:gd name="textAreaLeft" fmla="*/ 0 w 45720"/>
                <a:gd name="textAreaRight" fmla="*/ 48240 w 45720"/>
                <a:gd name="textAreaTop" fmla="*/ 0 h 41760"/>
                <a:gd name="textAreaBottom" fmla="*/ 44280 h 4176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39" name="Google Shape;1190;p41"/>
            <p:cNvSpPr/>
            <p:nvPr/>
          </p:nvSpPr>
          <p:spPr>
            <a:xfrm>
              <a:off x="6169320" y="2228760"/>
              <a:ext cx="43560" cy="4248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42480"/>
                <a:gd name="textAreaBottom" fmla="*/ 45000 h 4248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0" name="Google Shape;1191;p41"/>
            <p:cNvSpPr/>
            <p:nvPr/>
          </p:nvSpPr>
          <p:spPr>
            <a:xfrm>
              <a:off x="5852160" y="2228760"/>
              <a:ext cx="135000" cy="133920"/>
            </a:xfrm>
            <a:custGeom>
              <a:avLst/>
              <a:gdLst>
                <a:gd name="textAreaLeft" fmla="*/ 0 w 135000"/>
                <a:gd name="textAreaRight" fmla="*/ 137520 w 135000"/>
                <a:gd name="textAreaTop" fmla="*/ 0 h 133920"/>
                <a:gd name="textAreaBottom" fmla="*/ 136440 h 13392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1" name="Google Shape;1192;p41"/>
            <p:cNvSpPr/>
            <p:nvPr/>
          </p:nvSpPr>
          <p:spPr>
            <a:xfrm>
              <a:off x="6099480" y="2161080"/>
              <a:ext cx="43560" cy="269640"/>
            </a:xfrm>
            <a:custGeom>
              <a:avLst/>
              <a:gdLst>
                <a:gd name="textAreaLeft" fmla="*/ 0 w 43560"/>
                <a:gd name="textAreaRight" fmla="*/ 46080 w 43560"/>
                <a:gd name="textAreaTop" fmla="*/ 0 h 269640"/>
                <a:gd name="textAreaBottom" fmla="*/ 272160 h 26964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2" name="Google Shape;1193;p41"/>
            <p:cNvSpPr/>
            <p:nvPr/>
          </p:nvSpPr>
          <p:spPr>
            <a:xfrm>
              <a:off x="5919840" y="2385720"/>
              <a:ext cx="64080" cy="87840"/>
            </a:xfrm>
            <a:custGeom>
              <a:avLst/>
              <a:gdLst>
                <a:gd name="textAreaLeft" fmla="*/ 0 w 64080"/>
                <a:gd name="textAreaRight" fmla="*/ 66600 w 64080"/>
                <a:gd name="textAreaTop" fmla="*/ 0 h 87840"/>
                <a:gd name="textAreaBottom" fmla="*/ 90360 h 8784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643" name="Google Shape;1194;p41"/>
            <p:cNvSpPr/>
            <p:nvPr/>
          </p:nvSpPr>
          <p:spPr>
            <a:xfrm>
              <a:off x="6011280" y="2188800"/>
              <a:ext cx="65160" cy="210960"/>
            </a:xfrm>
            <a:custGeom>
              <a:avLst/>
              <a:gdLst>
                <a:gd name="textAreaLeft" fmla="*/ 0 w 65160"/>
                <a:gd name="textAreaRight" fmla="*/ 67680 w 65160"/>
                <a:gd name="textAreaTop" fmla="*/ 0 h 210960"/>
                <a:gd name="textAreaBottom" fmla="*/ 213480 h 21096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644" name="Google Shape;1195;p41"/>
          <p:cNvSpPr/>
          <p:nvPr/>
        </p:nvSpPr>
        <p:spPr>
          <a:xfrm>
            <a:off x="3780360" y="4821840"/>
            <a:ext cx="405360" cy="402840"/>
          </a:xfrm>
          <a:custGeom>
            <a:avLst/>
            <a:gdLst>
              <a:gd name="textAreaLeft" fmla="*/ 0 w 405360"/>
              <a:gd name="textAreaRight" fmla="*/ 407880 w 405360"/>
              <a:gd name="textAreaTop" fmla="*/ 0 h 402840"/>
              <a:gd name="textAreaBottom" fmla="*/ 405360 h 40284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28009</TotalTime>
  <Words>3113</Words>
  <Application>Microsoft Office PowerPoint</Application>
  <PresentationFormat>自訂</PresentationFormat>
  <Paragraphs>590</Paragraphs>
  <Slides>96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7" baseType="lpstr">
      <vt:lpstr>Microsoft JhengHei Light</vt:lpstr>
      <vt:lpstr>微軟正黑體</vt:lpstr>
      <vt:lpstr>標楷體</vt:lpstr>
      <vt:lpstr>Arial</vt:lpstr>
      <vt:lpstr>Fira Sans</vt:lpstr>
      <vt:lpstr>IBM Plex Sans</vt:lpstr>
      <vt:lpstr>OpenSymbol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PowerPoint 簡報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– check env</vt:lpstr>
      <vt:lpstr>編輯 pipeline – workspace init</vt:lpstr>
      <vt:lpstr>編輯 pipeline - checkout</vt:lpstr>
      <vt:lpstr>編輯 pipeline – package</vt:lpstr>
      <vt:lpstr>編輯 pipeline – push to Nexus</vt:lpstr>
      <vt:lpstr>編輯 pipeline – Download form Nexus</vt:lpstr>
      <vt:lpstr>編輯 pipeline – deploy and restart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 WU, ZONG-HUA</cp:lastModifiedBy>
  <cp:revision>729</cp:revision>
  <cp:lastPrinted>2021-10-04T02:16:34Z</cp:lastPrinted>
  <dcterms:created xsi:type="dcterms:W3CDTF">2020-09-24T07:39:29Z</dcterms:created>
  <dcterms:modified xsi:type="dcterms:W3CDTF">2025-06-19T08:47:55Z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自訂</vt:lpwstr>
  </property>
  <property fmtid="{D5CDD505-2E9C-101B-9397-08002B2CF9AE}" pid="4" name="Slides">
    <vt:i4>96</vt:i4>
  </property>
</Properties>
</file>